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IBM Plex Sans Bold" charset="1" panose="020B0803050203000203"/>
      <p:regular r:id="rId18"/>
    </p:embeddedFont>
    <p:embeddedFont>
      <p:font typeface="Amicale Bold" charset="1" panose="00000800000000000000"/>
      <p:regular r:id="rId19"/>
    </p:embeddedFont>
    <p:embeddedFont>
      <p:font typeface="Amicale" charset="1" panose="00000500000000000000"/>
      <p:regular r:id="rId20"/>
    </p:embeddedFont>
    <p:embeddedFont>
      <p:font typeface="Montserrat Ultra-Bold" charset="1" panose="00000900000000000000"/>
      <p:regular r:id="rId21"/>
    </p:embeddedFont>
    <p:embeddedFont>
      <p:font typeface="IBM Plex Sans" charset="1" panose="020B0503050203000203"/>
      <p:regular r:id="rId22"/>
    </p:embeddedFont>
    <p:embeddedFont>
      <p:font typeface="Amicale Light" charset="1" panose="000004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AutoShape 2" id="2"/>
          <p:cNvSpPr/>
          <p:nvPr/>
        </p:nvSpPr>
        <p:spPr>
          <a:xfrm flipV="true">
            <a:off x="17278350" y="0"/>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17278350" y="7262754"/>
            <a:ext cx="0" cy="960120"/>
          </a:xfrm>
          <a:prstGeom prst="line">
            <a:avLst/>
          </a:prstGeom>
          <a:ln cap="flat" w="19050">
            <a:solidFill>
              <a:srgbClr val="FFFFFF"/>
            </a:solidFill>
            <a:prstDash val="solid"/>
            <a:headEnd type="none" len="sm" w="sm"/>
            <a:tailEnd type="none" len="sm" w="sm"/>
          </a:ln>
        </p:spPr>
      </p:sp>
      <p:sp>
        <p:nvSpPr>
          <p:cNvPr name="Freeform 4" id="4"/>
          <p:cNvSpPr/>
          <p:nvPr/>
        </p:nvSpPr>
        <p:spPr>
          <a:xfrm flipH="false" flipV="false" rot="0">
            <a:off x="8945205" y="1254579"/>
            <a:ext cx="7200900" cy="7200900"/>
          </a:xfrm>
          <a:custGeom>
            <a:avLst/>
            <a:gdLst/>
            <a:ahLst/>
            <a:cxnLst/>
            <a:rect r="r" b="b" t="t" l="l"/>
            <a:pathLst>
              <a:path h="7200900" w="7200900">
                <a:moveTo>
                  <a:pt x="0" y="0"/>
                </a:moveTo>
                <a:lnTo>
                  <a:pt x="7200900" y="0"/>
                </a:lnTo>
                <a:lnTo>
                  <a:pt x="720090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504073" y="1028700"/>
            <a:ext cx="3477986" cy="3477986"/>
          </a:xfrm>
          <a:custGeom>
            <a:avLst/>
            <a:gdLst/>
            <a:ahLst/>
            <a:cxnLst/>
            <a:rect r="r" b="b" t="t" l="l"/>
            <a:pathLst>
              <a:path h="3477986" w="3477986">
                <a:moveTo>
                  <a:pt x="0" y="0"/>
                </a:moveTo>
                <a:lnTo>
                  <a:pt x="3477986" y="0"/>
                </a:lnTo>
                <a:lnTo>
                  <a:pt x="3477986" y="3477986"/>
                </a:lnTo>
                <a:lnTo>
                  <a:pt x="0" y="3477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573957" y="5605404"/>
            <a:ext cx="2737757" cy="2737757"/>
          </a:xfrm>
          <a:custGeom>
            <a:avLst/>
            <a:gdLst/>
            <a:ahLst/>
            <a:cxnLst/>
            <a:rect r="r" b="b" t="t" l="l"/>
            <a:pathLst>
              <a:path h="2737757" w="2737757">
                <a:moveTo>
                  <a:pt x="0" y="0"/>
                </a:moveTo>
                <a:lnTo>
                  <a:pt x="2737757" y="0"/>
                </a:lnTo>
                <a:lnTo>
                  <a:pt x="2737757" y="2737757"/>
                </a:lnTo>
                <a:lnTo>
                  <a:pt x="0" y="27377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51840" y="3453375"/>
            <a:ext cx="8821214" cy="4265957"/>
          </a:xfrm>
          <a:prstGeom prst="rect">
            <a:avLst/>
          </a:prstGeom>
        </p:spPr>
        <p:txBody>
          <a:bodyPr anchor="t" rtlCol="false" tIns="0" lIns="0" bIns="0" rIns="0">
            <a:spAutoFit/>
          </a:bodyPr>
          <a:lstStyle/>
          <a:p>
            <a:pPr algn="l">
              <a:lnSpc>
                <a:spcPts val="11278"/>
              </a:lnSpc>
            </a:pPr>
            <a:r>
              <a:rPr lang="en-US" b="true" sz="9015" spc="-27">
                <a:solidFill>
                  <a:srgbClr val="D7E5D8"/>
                </a:solidFill>
                <a:latin typeface="IBM Plex Sans Bold"/>
                <a:ea typeface="IBM Plex Sans Bold"/>
                <a:cs typeface="IBM Plex Sans Bold"/>
                <a:sym typeface="IBM Plex Sans Bold"/>
              </a:rPr>
              <a:t>XỬ LÝ ẢNH VÀ THỊ GIÁC MÁY TÍNH</a:t>
            </a:r>
          </a:p>
        </p:txBody>
      </p:sp>
      <p:sp>
        <p:nvSpPr>
          <p:cNvPr name="TextBox 8" id="8"/>
          <p:cNvSpPr txBox="true"/>
          <p:nvPr/>
        </p:nvSpPr>
        <p:spPr>
          <a:xfrm rot="0">
            <a:off x="751840" y="971550"/>
            <a:ext cx="8515856" cy="1588510"/>
          </a:xfrm>
          <a:prstGeom prst="rect">
            <a:avLst/>
          </a:prstGeom>
        </p:spPr>
        <p:txBody>
          <a:bodyPr anchor="t" rtlCol="false" tIns="0" lIns="0" bIns="0" rIns="0">
            <a:spAutoFit/>
          </a:bodyPr>
          <a:lstStyle/>
          <a:p>
            <a:pPr algn="l">
              <a:lnSpc>
                <a:spcPts val="12654"/>
              </a:lnSpc>
            </a:pPr>
            <a:r>
              <a:rPr lang="en-US" b="true" sz="10115" spc="-30">
                <a:solidFill>
                  <a:srgbClr val="9CD52C"/>
                </a:solidFill>
                <a:latin typeface="IBM Plex Sans Bold"/>
                <a:ea typeface="IBM Plex Sans Bold"/>
                <a:cs typeface="IBM Plex Sans Bold"/>
                <a:sym typeface="IBM Plex Sans Bold"/>
              </a:rPr>
              <a:t>NHÓM 2 - IT3</a:t>
            </a:r>
          </a:p>
        </p:txBody>
      </p:sp>
      <p:sp>
        <p:nvSpPr>
          <p:cNvPr name="TextBox 9" id="9"/>
          <p:cNvSpPr txBox="true"/>
          <p:nvPr/>
        </p:nvSpPr>
        <p:spPr>
          <a:xfrm rot="0">
            <a:off x="751840" y="8652031"/>
            <a:ext cx="15114790" cy="945839"/>
          </a:xfrm>
          <a:prstGeom prst="rect">
            <a:avLst/>
          </a:prstGeom>
        </p:spPr>
        <p:txBody>
          <a:bodyPr anchor="t" rtlCol="false" tIns="0" lIns="0" bIns="0" rIns="0">
            <a:spAutoFit/>
          </a:bodyPr>
          <a:lstStyle/>
          <a:p>
            <a:pPr algn="l">
              <a:lnSpc>
                <a:spcPts val="7261"/>
              </a:lnSpc>
            </a:pPr>
            <a:r>
              <a:rPr lang="en-US" b="true" sz="4507" spc="63">
                <a:solidFill>
                  <a:srgbClr val="D7E5D8"/>
                </a:solidFill>
                <a:latin typeface="Amicale Bold"/>
                <a:ea typeface="Amicale Bold"/>
                <a:cs typeface="Amicale Bold"/>
                <a:sym typeface="Amicale Bold"/>
              </a:rPr>
              <a:t>Giảng viên hướng dẫn: Lương Thị Hồng Lan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68987" y="5669251"/>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774317" y="3856016"/>
            <a:ext cx="8395408" cy="3326680"/>
          </a:xfrm>
          <a:custGeom>
            <a:avLst/>
            <a:gdLst/>
            <a:ahLst/>
            <a:cxnLst/>
            <a:rect r="r" b="b" t="t" l="l"/>
            <a:pathLst>
              <a:path h="3326680" w="8395408">
                <a:moveTo>
                  <a:pt x="8395409" y="0"/>
                </a:moveTo>
                <a:lnTo>
                  <a:pt x="0" y="0"/>
                </a:lnTo>
                <a:lnTo>
                  <a:pt x="0" y="3326681"/>
                </a:lnTo>
                <a:lnTo>
                  <a:pt x="8395409" y="3326681"/>
                </a:lnTo>
                <a:lnTo>
                  <a:pt x="83954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8611">
            <a:off x="10303311" y="4346481"/>
            <a:ext cx="1407070" cy="1407070"/>
          </a:xfrm>
          <a:custGeom>
            <a:avLst/>
            <a:gdLst/>
            <a:ahLst/>
            <a:cxnLst/>
            <a:rect r="r" b="b" t="t" l="l"/>
            <a:pathLst>
              <a:path h="1407070" w="1407070">
                <a:moveTo>
                  <a:pt x="0" y="0"/>
                </a:moveTo>
                <a:lnTo>
                  <a:pt x="1407070" y="0"/>
                </a:lnTo>
                <a:lnTo>
                  <a:pt x="1407070" y="1407069"/>
                </a:lnTo>
                <a:lnTo>
                  <a:pt x="0" y="140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191853" y="3554101"/>
            <a:ext cx="7258764" cy="5498514"/>
          </a:xfrm>
          <a:custGeom>
            <a:avLst/>
            <a:gdLst/>
            <a:ahLst/>
            <a:cxnLst/>
            <a:rect r="r" b="b" t="t" l="l"/>
            <a:pathLst>
              <a:path h="5498514" w="7258764">
                <a:moveTo>
                  <a:pt x="0" y="0"/>
                </a:moveTo>
                <a:lnTo>
                  <a:pt x="7258764" y="0"/>
                </a:lnTo>
                <a:lnTo>
                  <a:pt x="7258764" y="5498514"/>
                </a:lnTo>
                <a:lnTo>
                  <a:pt x="0" y="5498514"/>
                </a:lnTo>
                <a:lnTo>
                  <a:pt x="0" y="0"/>
                </a:lnTo>
                <a:close/>
              </a:path>
            </a:pathLst>
          </a:custGeom>
          <a:blipFill>
            <a:blip r:embed="rId6"/>
            <a:stretch>
              <a:fillRect l="0" t="0" r="0" b="0"/>
            </a:stretch>
          </a:blipFill>
        </p:spPr>
      </p:sp>
      <p:sp>
        <p:nvSpPr>
          <p:cNvPr name="TextBox 9" id="9"/>
          <p:cNvSpPr txBox="true"/>
          <p:nvPr/>
        </p:nvSpPr>
        <p:spPr>
          <a:xfrm rot="0">
            <a:off x="1028700" y="923925"/>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THỬ NGHIỆM VÀ DEMO SẢN PHẨM</a:t>
            </a:r>
          </a:p>
        </p:txBody>
      </p:sp>
      <p:sp>
        <p:nvSpPr>
          <p:cNvPr name="TextBox 10" id="10"/>
          <p:cNvSpPr txBox="true"/>
          <p:nvPr/>
        </p:nvSpPr>
        <p:spPr>
          <a:xfrm rot="0">
            <a:off x="1403094" y="1916813"/>
            <a:ext cx="6204158" cy="381917"/>
          </a:xfrm>
          <a:prstGeom prst="rect">
            <a:avLst/>
          </a:prstGeom>
        </p:spPr>
        <p:txBody>
          <a:bodyPr anchor="t" rtlCol="false" tIns="0" lIns="0" bIns="0" rIns="0">
            <a:spAutoFit/>
          </a:bodyPr>
          <a:lstStyle/>
          <a:p>
            <a:pPr algn="l">
              <a:lnSpc>
                <a:spcPts val="2911"/>
              </a:lnSpc>
            </a:pPr>
            <a:r>
              <a:rPr lang="en-US" b="true" sz="1807" spc="25">
                <a:solidFill>
                  <a:srgbClr val="D7E5D8"/>
                </a:solidFill>
                <a:latin typeface="Amicale Bold"/>
                <a:ea typeface="Amicale Bold"/>
                <a:cs typeface="Amicale Bold"/>
                <a:sym typeface="Amicale Bold"/>
              </a:rPr>
              <a:t>input: là 1 bức ảnh đồ vật</a:t>
            </a:r>
          </a:p>
        </p:txBody>
      </p:sp>
      <p:sp>
        <p:nvSpPr>
          <p:cNvPr name="TextBox 11" id="11"/>
          <p:cNvSpPr txBox="true"/>
          <p:nvPr/>
        </p:nvSpPr>
        <p:spPr>
          <a:xfrm rot="0">
            <a:off x="1403094" y="2328240"/>
            <a:ext cx="11567988" cy="743867"/>
          </a:xfrm>
          <a:prstGeom prst="rect">
            <a:avLst/>
          </a:prstGeom>
        </p:spPr>
        <p:txBody>
          <a:bodyPr anchor="t" rtlCol="false" tIns="0" lIns="0" bIns="0" rIns="0">
            <a:spAutoFit/>
          </a:bodyPr>
          <a:lstStyle/>
          <a:p>
            <a:pPr algn="l">
              <a:lnSpc>
                <a:spcPts val="2911"/>
              </a:lnSpc>
            </a:pPr>
            <a:r>
              <a:rPr lang="en-US" b="true" sz="1807" spc="25">
                <a:solidFill>
                  <a:srgbClr val="D7E5D8"/>
                </a:solidFill>
                <a:latin typeface="Amicale Bold"/>
                <a:ea typeface="Amicale Bold"/>
                <a:cs typeface="Amicale Bold"/>
                <a:sym typeface="Amicale Bold"/>
              </a:rPr>
              <a:t>output: là Nhận diện đối tượng là đồ vật, gồm 7 đối tượng, 4 cái ghế, 1 lọ hoa, 1 bó hoa, 1 cái bàn với độ chính xác tương đối đạt</a:t>
            </a: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4" id="4"/>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768987" y="5669251"/>
            <a:ext cx="634107" cy="634107"/>
          </a:xfrm>
          <a:custGeom>
            <a:avLst/>
            <a:gdLst/>
            <a:ahLst/>
            <a:cxnLst/>
            <a:rect r="r" b="b" t="t" l="l"/>
            <a:pathLst>
              <a:path h="634107" w="634107">
                <a:moveTo>
                  <a:pt x="0" y="0"/>
                </a:moveTo>
                <a:lnTo>
                  <a:pt x="634107" y="0"/>
                </a:lnTo>
                <a:lnTo>
                  <a:pt x="634107" y="634107"/>
                </a:lnTo>
                <a:lnTo>
                  <a:pt x="0" y="6341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false" rot="0">
            <a:off x="11774317" y="3856016"/>
            <a:ext cx="8395408" cy="3326680"/>
          </a:xfrm>
          <a:custGeom>
            <a:avLst/>
            <a:gdLst/>
            <a:ahLst/>
            <a:cxnLst/>
            <a:rect r="r" b="b" t="t" l="l"/>
            <a:pathLst>
              <a:path h="3326680" w="8395408">
                <a:moveTo>
                  <a:pt x="8395409" y="0"/>
                </a:moveTo>
                <a:lnTo>
                  <a:pt x="0" y="0"/>
                </a:lnTo>
                <a:lnTo>
                  <a:pt x="0" y="3326681"/>
                </a:lnTo>
                <a:lnTo>
                  <a:pt x="8395409" y="3326681"/>
                </a:lnTo>
                <a:lnTo>
                  <a:pt x="839540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328611">
            <a:off x="10303311" y="4346481"/>
            <a:ext cx="1407070" cy="1407070"/>
          </a:xfrm>
          <a:custGeom>
            <a:avLst/>
            <a:gdLst/>
            <a:ahLst/>
            <a:cxnLst/>
            <a:rect r="r" b="b" t="t" l="l"/>
            <a:pathLst>
              <a:path h="1407070" w="1407070">
                <a:moveTo>
                  <a:pt x="0" y="0"/>
                </a:moveTo>
                <a:lnTo>
                  <a:pt x="1407070" y="0"/>
                </a:lnTo>
                <a:lnTo>
                  <a:pt x="1407070" y="1407069"/>
                </a:lnTo>
                <a:lnTo>
                  <a:pt x="0" y="1407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2183950" y="3319757"/>
            <a:ext cx="7859558" cy="5453808"/>
          </a:xfrm>
          <a:custGeom>
            <a:avLst/>
            <a:gdLst/>
            <a:ahLst/>
            <a:cxnLst/>
            <a:rect r="r" b="b" t="t" l="l"/>
            <a:pathLst>
              <a:path h="5453808" w="7859558">
                <a:moveTo>
                  <a:pt x="0" y="0"/>
                </a:moveTo>
                <a:lnTo>
                  <a:pt x="7859558" y="0"/>
                </a:lnTo>
                <a:lnTo>
                  <a:pt x="7859558" y="5453809"/>
                </a:lnTo>
                <a:lnTo>
                  <a:pt x="0" y="5453809"/>
                </a:lnTo>
                <a:lnTo>
                  <a:pt x="0" y="0"/>
                </a:lnTo>
                <a:close/>
              </a:path>
            </a:pathLst>
          </a:custGeom>
          <a:blipFill>
            <a:blip r:embed="rId6"/>
            <a:stretch>
              <a:fillRect l="0" t="-4402" r="0" b="-4402"/>
            </a:stretch>
          </a:blipFill>
        </p:spPr>
      </p:sp>
      <p:sp>
        <p:nvSpPr>
          <p:cNvPr name="TextBox 9" id="9"/>
          <p:cNvSpPr txBox="true"/>
          <p:nvPr/>
        </p:nvSpPr>
        <p:spPr>
          <a:xfrm rot="0">
            <a:off x="1028700" y="923925"/>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THỬ NGHIỆM VÀ DEMO SẢN PHẨM</a:t>
            </a:r>
          </a:p>
        </p:txBody>
      </p:sp>
      <p:sp>
        <p:nvSpPr>
          <p:cNvPr name="TextBox 10" id="10"/>
          <p:cNvSpPr txBox="true"/>
          <p:nvPr/>
        </p:nvSpPr>
        <p:spPr>
          <a:xfrm rot="0">
            <a:off x="1403094" y="1916813"/>
            <a:ext cx="6204158" cy="381917"/>
          </a:xfrm>
          <a:prstGeom prst="rect">
            <a:avLst/>
          </a:prstGeom>
        </p:spPr>
        <p:txBody>
          <a:bodyPr anchor="t" rtlCol="false" tIns="0" lIns="0" bIns="0" rIns="0">
            <a:spAutoFit/>
          </a:bodyPr>
          <a:lstStyle/>
          <a:p>
            <a:pPr algn="l">
              <a:lnSpc>
                <a:spcPts val="2911"/>
              </a:lnSpc>
            </a:pPr>
            <a:r>
              <a:rPr lang="en-US" b="true" sz="1807" spc="25">
                <a:solidFill>
                  <a:srgbClr val="D7E5D8"/>
                </a:solidFill>
                <a:latin typeface="Amicale Bold"/>
                <a:ea typeface="Amicale Bold"/>
                <a:cs typeface="Amicale Bold"/>
                <a:sym typeface="Amicale Bold"/>
              </a:rPr>
              <a:t>input: là 1 bức ảnh động vật</a:t>
            </a:r>
          </a:p>
        </p:txBody>
      </p:sp>
      <p:sp>
        <p:nvSpPr>
          <p:cNvPr name="TextBox 11" id="11"/>
          <p:cNvSpPr txBox="true"/>
          <p:nvPr/>
        </p:nvSpPr>
        <p:spPr>
          <a:xfrm rot="0">
            <a:off x="1403094" y="2328240"/>
            <a:ext cx="10335371" cy="381917"/>
          </a:xfrm>
          <a:prstGeom prst="rect">
            <a:avLst/>
          </a:prstGeom>
        </p:spPr>
        <p:txBody>
          <a:bodyPr anchor="t" rtlCol="false" tIns="0" lIns="0" bIns="0" rIns="0">
            <a:spAutoFit/>
          </a:bodyPr>
          <a:lstStyle/>
          <a:p>
            <a:pPr algn="l">
              <a:lnSpc>
                <a:spcPts val="2911"/>
              </a:lnSpc>
            </a:pPr>
            <a:r>
              <a:rPr lang="en-US" b="true" sz="1807" spc="25">
                <a:solidFill>
                  <a:srgbClr val="D7E5D8"/>
                </a:solidFill>
                <a:latin typeface="Amicale Bold"/>
                <a:ea typeface="Amicale Bold"/>
                <a:cs typeface="Amicale Bold"/>
                <a:sym typeface="Amicale Bold"/>
              </a:rPr>
              <a:t>output: Nhận diện đối tượng là chó, gồm 5 con, với độ chính xác gần như tuyệt đối</a:t>
            </a:r>
          </a:p>
        </p:txBody>
      </p:sp>
    </p:spTree>
  </p:cSld>
  <p:clrMapOvr>
    <a:masterClrMapping/>
  </p:clrMapOvr>
  <p:transition spd="slow">
    <p:push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grpSp>
        <p:nvGrpSpPr>
          <p:cNvPr name="Group 2" id="2"/>
          <p:cNvGrpSpPr/>
          <p:nvPr/>
        </p:nvGrpSpPr>
        <p:grpSpPr>
          <a:xfrm rot="0">
            <a:off x="-1439165" y="2059946"/>
            <a:ext cx="6488044" cy="6167107"/>
            <a:chOff x="0" y="0"/>
            <a:chExt cx="5079771" cy="4828496"/>
          </a:xfrm>
        </p:grpSpPr>
        <p:sp>
          <p:nvSpPr>
            <p:cNvPr name="Freeform 3" id="3"/>
            <p:cNvSpPr/>
            <p:nvPr/>
          </p:nvSpPr>
          <p:spPr>
            <a:xfrm flipH="false" flipV="false" rot="0">
              <a:off x="0" y="0"/>
              <a:ext cx="5079771" cy="4828496"/>
            </a:xfrm>
            <a:custGeom>
              <a:avLst/>
              <a:gdLst/>
              <a:ahLst/>
              <a:cxnLst/>
              <a:rect r="r" b="b" t="t" l="l"/>
              <a:pathLst>
                <a:path h="4828496" w="5079771">
                  <a:moveTo>
                    <a:pt x="3809828" y="0"/>
                  </a:moveTo>
                  <a:lnTo>
                    <a:pt x="1269943" y="0"/>
                  </a:lnTo>
                  <a:lnTo>
                    <a:pt x="0" y="2414248"/>
                  </a:lnTo>
                  <a:lnTo>
                    <a:pt x="1269943" y="4828496"/>
                  </a:lnTo>
                  <a:lnTo>
                    <a:pt x="3809829" y="4828496"/>
                  </a:lnTo>
                  <a:lnTo>
                    <a:pt x="5079771" y="2414248"/>
                  </a:lnTo>
                  <a:close/>
                </a:path>
              </a:pathLst>
            </a:custGeom>
            <a:blipFill>
              <a:blip r:embed="rId2"/>
              <a:stretch>
                <a:fillRect l="-18259" t="0" r="-24142" b="0"/>
              </a:stretch>
            </a:blipFill>
            <a:ln w="38100" cap="sq">
              <a:solidFill>
                <a:srgbClr val="B7EE4A"/>
              </a:solidFill>
              <a:prstDash val="solid"/>
              <a:miter/>
            </a:ln>
          </p:spPr>
        </p:sp>
      </p:grpSp>
      <p:sp>
        <p:nvSpPr>
          <p:cNvPr name="Freeform 4" id="4"/>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0">
            <a:off x="11902849" y="-646671"/>
            <a:ext cx="7315200" cy="2075688"/>
          </a:xfrm>
          <a:custGeom>
            <a:avLst/>
            <a:gdLst/>
            <a:ahLst/>
            <a:cxnLst/>
            <a:rect r="r" b="b" t="t" l="l"/>
            <a:pathLst>
              <a:path h="2075688" w="7315200">
                <a:moveTo>
                  <a:pt x="0" y="0"/>
                </a:moveTo>
                <a:lnTo>
                  <a:pt x="7315200" y="0"/>
                </a:lnTo>
                <a:lnTo>
                  <a:pt x="7315200" y="2075688"/>
                </a:lnTo>
                <a:lnTo>
                  <a:pt x="0" y="207568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392237" y="3658385"/>
            <a:ext cx="11867063" cy="2836879"/>
          </a:xfrm>
          <a:prstGeom prst="rect">
            <a:avLst/>
          </a:prstGeom>
        </p:spPr>
        <p:txBody>
          <a:bodyPr anchor="t" rtlCol="false" tIns="0" lIns="0" bIns="0" rIns="0">
            <a:spAutoFit/>
          </a:bodyPr>
          <a:lstStyle/>
          <a:p>
            <a:pPr algn="ctr">
              <a:lnSpc>
                <a:spcPts val="7597"/>
              </a:lnSpc>
            </a:pPr>
            <a:r>
              <a:rPr lang="en-US" b="true" sz="5133" spc="-15">
                <a:solidFill>
                  <a:srgbClr val="B7EE4A"/>
                </a:solidFill>
                <a:latin typeface="IBM Plex Sans Bold"/>
                <a:ea typeface="IBM Plex Sans Bold"/>
                <a:cs typeface="IBM Plex Sans Bold"/>
                <a:sym typeface="IBM Plex Sans Bold"/>
              </a:rPr>
              <a:t>PHẦN TRÌNH BÀY CỦA NHÓM EM ĐẾN ĐÂY KẾT THÚC, CẢM ƠN CÔ VÀ CÁC BẠN ĐÃ LẮNG NGHE !</a:t>
            </a:r>
          </a:p>
        </p:txBody>
      </p:sp>
    </p:spTree>
  </p:cSld>
  <p:clrMapOvr>
    <a:masterClrMapping/>
  </p:clrMapOvr>
  <p:transition spd="fast">
    <p:cover dir="d"/>
  </p:transition>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AutoShape 2" id="2"/>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3" id="3"/>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5" id="5"/>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aphicFrame>
        <p:nvGraphicFramePr>
          <p:cNvPr name="Table 6" id="6"/>
          <p:cNvGraphicFramePr>
            <a:graphicFrameLocks noGrp="true"/>
          </p:cNvGraphicFramePr>
          <p:nvPr/>
        </p:nvGraphicFramePr>
        <p:xfrm>
          <a:off x="1224269" y="2046441"/>
          <a:ext cx="15839463" cy="6918676"/>
        </p:xfrm>
        <a:graphic>
          <a:graphicData uri="http://schemas.openxmlformats.org/drawingml/2006/table">
            <a:tbl>
              <a:tblPr/>
              <a:tblGrid>
                <a:gridCol w="5353855"/>
                <a:gridCol w="10485608"/>
              </a:tblGrid>
              <a:tr h="1153038">
                <a:tc>
                  <a:txBody>
                    <a:bodyPr anchor="t" rtlCol="false"/>
                    <a:lstStyle/>
                    <a:p>
                      <a:pPr algn="ctr">
                        <a:lnSpc>
                          <a:spcPts val="4070"/>
                        </a:lnSpc>
                        <a:defRPr/>
                      </a:pPr>
                      <a:r>
                        <a:rPr lang="en-US" sz="2907" b="true">
                          <a:solidFill>
                            <a:srgbClr val="FFFFFF"/>
                          </a:solidFill>
                          <a:latin typeface="Amicale Bold"/>
                          <a:ea typeface="Amicale Bold"/>
                          <a:cs typeface="Amicale Bold"/>
                          <a:sym typeface="Amicale Bold"/>
                        </a:rPr>
                        <a:t>Họ và tên</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070"/>
                        </a:lnSpc>
                        <a:defRPr/>
                      </a:pPr>
                      <a:r>
                        <a:rPr lang="en-US" sz="2907" b="true">
                          <a:solidFill>
                            <a:srgbClr val="FFFFFF"/>
                          </a:solidFill>
                          <a:latin typeface="Amicale Bold"/>
                          <a:ea typeface="Amicale Bold"/>
                          <a:cs typeface="Amicale Bold"/>
                          <a:sym typeface="Amicale Bold"/>
                        </a:rPr>
                        <a:t>Nhiệm vụ</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58866">
                <a:tc>
                  <a:txBody>
                    <a:bodyPr anchor="t" rtlCol="false"/>
                    <a:lstStyle/>
                    <a:p>
                      <a:pPr algn="ctr">
                        <a:lnSpc>
                          <a:spcPts val="4210"/>
                        </a:lnSpc>
                        <a:defRPr/>
                      </a:pPr>
                      <a:r>
                        <a:rPr lang="en-US" sz="3007">
                          <a:solidFill>
                            <a:srgbClr val="FFFFFF"/>
                          </a:solidFill>
                          <a:latin typeface="Amicale"/>
                          <a:ea typeface="Amicale"/>
                          <a:cs typeface="Amicale"/>
                          <a:sym typeface="Amicale"/>
                        </a:rPr>
                        <a:t>Nguyễn Thế Mạnh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10"/>
                        </a:lnSpc>
                        <a:defRPr/>
                      </a:pPr>
                      <a:r>
                        <a:rPr lang="en-US" sz="3007">
                          <a:solidFill>
                            <a:srgbClr val="FFFFFF"/>
                          </a:solidFill>
                          <a:latin typeface="Amicale"/>
                          <a:ea typeface="Amicale"/>
                          <a:cs typeface="Amicale"/>
                          <a:sym typeface="Amicale"/>
                        </a:rPr>
                        <a:t>Code nhận diện đối tượng, viết báo cáo, nội dung slide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58866">
                <a:tc>
                  <a:txBody>
                    <a:bodyPr anchor="t" rtlCol="false"/>
                    <a:lstStyle/>
                    <a:p>
                      <a:pPr algn="ctr">
                        <a:lnSpc>
                          <a:spcPts val="4210"/>
                        </a:lnSpc>
                        <a:defRPr/>
                      </a:pPr>
                      <a:r>
                        <a:rPr lang="en-US" sz="3007">
                          <a:solidFill>
                            <a:srgbClr val="FFFFFF"/>
                          </a:solidFill>
                          <a:latin typeface="Amicale"/>
                          <a:ea typeface="Amicale"/>
                          <a:cs typeface="Amicale"/>
                          <a:sym typeface="Amicale"/>
                        </a:rPr>
                        <a:t>Lương Thị Lan Anh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10"/>
                        </a:lnSpc>
                        <a:defRPr/>
                      </a:pPr>
                      <a:r>
                        <a:rPr lang="en-US" sz="3007">
                          <a:solidFill>
                            <a:srgbClr val="FFFFFF"/>
                          </a:solidFill>
                          <a:latin typeface="Amicale"/>
                          <a:ea typeface="Amicale"/>
                          <a:cs typeface="Amicale"/>
                          <a:sym typeface="Amicale"/>
                        </a:rPr>
                        <a:t>Kiểm thử, cài đặt thư viện, viết báo cáo, thuyết trình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58866">
                <a:tc>
                  <a:txBody>
                    <a:bodyPr anchor="t" rtlCol="false"/>
                    <a:lstStyle/>
                    <a:p>
                      <a:pPr algn="ctr">
                        <a:lnSpc>
                          <a:spcPts val="4210"/>
                        </a:lnSpc>
                        <a:defRPr/>
                      </a:pPr>
                      <a:r>
                        <a:rPr lang="en-US" sz="3007">
                          <a:solidFill>
                            <a:srgbClr val="FFFFFF"/>
                          </a:solidFill>
                          <a:latin typeface="Amicale"/>
                          <a:ea typeface="Amicale"/>
                          <a:cs typeface="Amicale"/>
                          <a:sym typeface="Amicale"/>
                        </a:rPr>
                        <a:t>Hồ Anh Nam</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10"/>
                        </a:lnSpc>
                        <a:defRPr/>
                      </a:pPr>
                      <a:r>
                        <a:rPr lang="en-US" sz="3007">
                          <a:solidFill>
                            <a:srgbClr val="FFFFFF"/>
                          </a:solidFill>
                          <a:latin typeface="Amicale"/>
                          <a:ea typeface="Amicale"/>
                          <a:cs typeface="Amicale"/>
                          <a:sym typeface="Amicale"/>
                        </a:rPr>
                        <a:t>Code giao diện ứng dụng, viết báo cáo, nội dung slide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30174">
                <a:tc>
                  <a:txBody>
                    <a:bodyPr anchor="t" rtlCol="false"/>
                    <a:lstStyle/>
                    <a:p>
                      <a:pPr algn="ctr">
                        <a:lnSpc>
                          <a:spcPts val="4210"/>
                        </a:lnSpc>
                        <a:defRPr/>
                      </a:pPr>
                      <a:r>
                        <a:rPr lang="en-US" sz="3007">
                          <a:solidFill>
                            <a:srgbClr val="FFFFFF"/>
                          </a:solidFill>
                          <a:latin typeface="Amicale"/>
                          <a:ea typeface="Amicale"/>
                          <a:cs typeface="Amicale"/>
                          <a:sym typeface="Amicale"/>
                        </a:rPr>
                        <a:t>Bùi Quang Trung</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10"/>
                        </a:lnSpc>
                        <a:defRPr/>
                      </a:pPr>
                      <a:r>
                        <a:rPr lang="en-US" sz="3007">
                          <a:solidFill>
                            <a:srgbClr val="FFFFFF"/>
                          </a:solidFill>
                          <a:latin typeface="Amicale"/>
                          <a:ea typeface="Amicale"/>
                          <a:cs typeface="Amicale"/>
                          <a:sym typeface="Amicale"/>
                        </a:rPr>
                        <a:t>Code đếm đối tượng, viết báo cáo, nội dung slide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r h="1158866">
                <a:tc>
                  <a:txBody>
                    <a:bodyPr anchor="t" rtlCol="false"/>
                    <a:lstStyle/>
                    <a:p>
                      <a:pPr algn="ctr">
                        <a:lnSpc>
                          <a:spcPts val="4210"/>
                        </a:lnSpc>
                        <a:defRPr/>
                      </a:pPr>
                      <a:r>
                        <a:rPr lang="en-US" sz="3007">
                          <a:solidFill>
                            <a:srgbClr val="FFFFFF"/>
                          </a:solidFill>
                          <a:latin typeface="Amicale"/>
                          <a:ea typeface="Amicale"/>
                          <a:cs typeface="Amicale"/>
                          <a:sym typeface="Amicale"/>
                        </a:rPr>
                        <a:t>Trần Quang Minh</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c>
                  <a:txBody>
                    <a:bodyPr anchor="t" rtlCol="false"/>
                    <a:lstStyle/>
                    <a:p>
                      <a:pPr algn="ctr">
                        <a:lnSpc>
                          <a:spcPts val="4210"/>
                        </a:lnSpc>
                        <a:defRPr/>
                      </a:pPr>
                      <a:r>
                        <a:rPr lang="en-US" sz="3007">
                          <a:solidFill>
                            <a:srgbClr val="FFFFFF"/>
                          </a:solidFill>
                          <a:latin typeface="Amicale"/>
                          <a:ea typeface="Amicale"/>
                          <a:cs typeface="Amicale"/>
                          <a:sym typeface="Amicale"/>
                        </a:rPr>
                        <a:t>Thiết kế giao diện, viết báo cáo, thiết kế slide</a:t>
                      </a:r>
                      <a:endParaRPr lang="en-US" sz="1100"/>
                    </a:p>
                  </a:txBody>
                  <a:tcPr marL="190500" marR="190500" marT="190500" marB="190500" anchor="ctr">
                    <a:lnL cmpd="sng" algn="ctr" cap="flat" w="38100">
                      <a:solidFill>
                        <a:srgbClr val="FFFFFF"/>
                      </a:solidFill>
                      <a:prstDash val="solid"/>
                      <a:round/>
                      <a:headEnd type="none" w="med" len="med"/>
                      <a:tailEnd type="none" w="med" len="med"/>
                    </a:lnL>
                    <a:lnR cmpd="sng" algn="ctr" cap="flat" w="38100">
                      <a:solidFill>
                        <a:srgbClr val="FFFFFF"/>
                      </a:solidFill>
                      <a:prstDash val="solid"/>
                      <a:round/>
                      <a:headEnd type="none" w="med" len="med"/>
                      <a:tailEnd type="none" w="med" len="med"/>
                    </a:lnR>
                    <a:lnT cmpd="sng" algn="ctr" cap="flat" w="38100">
                      <a:solidFill>
                        <a:srgbClr val="FFFFFF"/>
                      </a:solidFill>
                      <a:prstDash val="solid"/>
                      <a:round/>
                      <a:headEnd type="none" w="med" len="med"/>
                      <a:tailEnd type="none" w="med" len="med"/>
                    </a:lnT>
                    <a:lnB cmpd="sng" algn="ctr" cap="flat" w="38100">
                      <a:solidFill>
                        <a:srgbClr val="FFFFFF"/>
                      </a:solidFill>
                      <a:prstDash val="solid"/>
                      <a:round/>
                      <a:headEnd type="none" w="med" len="med"/>
                      <a:tailEnd type="none" w="med" len="med"/>
                    </a:lnB>
                  </a:tcPr>
                </a:tc>
              </a:tr>
            </a:tbl>
          </a:graphicData>
        </a:graphic>
      </p:graphicFrame>
      <p:sp>
        <p:nvSpPr>
          <p:cNvPr name="TextBox 7" id="7"/>
          <p:cNvSpPr txBox="true"/>
          <p:nvPr/>
        </p:nvSpPr>
        <p:spPr>
          <a:xfrm rot="0">
            <a:off x="1224269" y="564863"/>
            <a:ext cx="8231616" cy="908623"/>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PHÂN CÔNG NHIỆM VỤ</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TextBox 2" id="2"/>
          <p:cNvSpPr txBox="true"/>
          <p:nvPr/>
        </p:nvSpPr>
        <p:spPr>
          <a:xfrm rot="0">
            <a:off x="1677381" y="1097131"/>
            <a:ext cx="15875028"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CÁC NỘI DUNG CHÍNH</a:t>
            </a:r>
          </a:p>
        </p:txBody>
      </p:sp>
      <p:sp>
        <p:nvSpPr>
          <p:cNvPr name="AutoShape 3" id="3"/>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5" id="5"/>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2860206" y="2636575"/>
            <a:ext cx="5428568"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Phân tích bài toán</a:t>
            </a:r>
          </a:p>
        </p:txBody>
      </p:sp>
      <p:sp>
        <p:nvSpPr>
          <p:cNvPr name="TextBox 7" id="7"/>
          <p:cNvSpPr txBox="true"/>
          <p:nvPr/>
        </p:nvSpPr>
        <p:spPr>
          <a:xfrm rot="0">
            <a:off x="1696431" y="2257249"/>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01</a:t>
            </a:r>
          </a:p>
        </p:txBody>
      </p:sp>
      <p:sp>
        <p:nvSpPr>
          <p:cNvPr name="TextBox 8" id="8"/>
          <p:cNvSpPr txBox="true"/>
          <p:nvPr/>
        </p:nvSpPr>
        <p:spPr>
          <a:xfrm rot="0">
            <a:off x="2879256" y="4167762"/>
            <a:ext cx="5059733"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Xây dựng bài toán với yolo</a:t>
            </a:r>
          </a:p>
        </p:txBody>
      </p:sp>
      <p:sp>
        <p:nvSpPr>
          <p:cNvPr name="TextBox 9" id="9"/>
          <p:cNvSpPr txBox="true"/>
          <p:nvPr/>
        </p:nvSpPr>
        <p:spPr>
          <a:xfrm rot="0">
            <a:off x="1677381" y="3788437"/>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02</a:t>
            </a:r>
          </a:p>
        </p:txBody>
      </p:sp>
      <p:sp>
        <p:nvSpPr>
          <p:cNvPr name="TextBox 10" id="10"/>
          <p:cNvSpPr txBox="true"/>
          <p:nvPr/>
        </p:nvSpPr>
        <p:spPr>
          <a:xfrm rot="0">
            <a:off x="2860206" y="5884116"/>
            <a:ext cx="9195665"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Các bước thực hiện bài toán với mô hình Yolo</a:t>
            </a:r>
          </a:p>
        </p:txBody>
      </p:sp>
      <p:sp>
        <p:nvSpPr>
          <p:cNvPr name="TextBox 11" id="11"/>
          <p:cNvSpPr txBox="true"/>
          <p:nvPr/>
        </p:nvSpPr>
        <p:spPr>
          <a:xfrm rot="0">
            <a:off x="1677381" y="5504790"/>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03</a:t>
            </a:r>
          </a:p>
        </p:txBody>
      </p:sp>
      <p:sp>
        <p:nvSpPr>
          <p:cNvPr name="TextBox 12" id="12"/>
          <p:cNvSpPr txBox="true"/>
          <p:nvPr/>
        </p:nvSpPr>
        <p:spPr>
          <a:xfrm rot="0">
            <a:off x="2879256" y="7773826"/>
            <a:ext cx="6441159" cy="462274"/>
          </a:xfrm>
          <a:prstGeom prst="rect">
            <a:avLst/>
          </a:prstGeom>
        </p:spPr>
        <p:txBody>
          <a:bodyPr anchor="t" rtlCol="false" tIns="0" lIns="0" bIns="0" rIns="0">
            <a:spAutoFit/>
          </a:bodyPr>
          <a:lstStyle/>
          <a:p>
            <a:pPr algn="l">
              <a:lnSpc>
                <a:spcPts val="3766"/>
              </a:lnSpc>
            </a:pPr>
            <a:r>
              <a:rPr lang="en-US" b="true" sz="2921" spc="29">
                <a:solidFill>
                  <a:srgbClr val="B7EE4A"/>
                </a:solidFill>
                <a:latin typeface="IBM Plex Sans Bold"/>
                <a:ea typeface="IBM Plex Sans Bold"/>
                <a:cs typeface="IBM Plex Sans Bold"/>
                <a:sym typeface="IBM Plex Sans Bold"/>
              </a:rPr>
              <a:t>Thử nghiệm và demo sản phẩm</a:t>
            </a:r>
          </a:p>
        </p:txBody>
      </p:sp>
      <p:sp>
        <p:nvSpPr>
          <p:cNvPr name="TextBox 13" id="13"/>
          <p:cNvSpPr txBox="true"/>
          <p:nvPr/>
        </p:nvSpPr>
        <p:spPr>
          <a:xfrm rot="0">
            <a:off x="1677381" y="7368294"/>
            <a:ext cx="1182825" cy="1078051"/>
          </a:xfrm>
          <a:prstGeom prst="rect">
            <a:avLst/>
          </a:prstGeom>
        </p:spPr>
        <p:txBody>
          <a:bodyPr anchor="t" rtlCol="false" tIns="0" lIns="0" bIns="0" rIns="0">
            <a:spAutoFit/>
          </a:bodyPr>
          <a:lstStyle/>
          <a:p>
            <a:pPr algn="l">
              <a:lnSpc>
                <a:spcPts val="8909"/>
              </a:lnSpc>
            </a:pPr>
            <a:r>
              <a:rPr lang="en-US" b="true" sz="6060">
                <a:solidFill>
                  <a:srgbClr val="9CD52C"/>
                </a:solidFill>
                <a:latin typeface="Montserrat Ultra-Bold"/>
                <a:ea typeface="Montserrat Ultra-Bold"/>
                <a:cs typeface="Montserrat Ultra-Bold"/>
                <a:sym typeface="Montserrat Ultra-Bold"/>
              </a:rPr>
              <a:t>04</a:t>
            </a:r>
          </a:p>
        </p:txBody>
      </p:sp>
      <p:sp>
        <p:nvSpPr>
          <p:cNvPr name="Freeform 14" id="14"/>
          <p:cNvSpPr/>
          <p:nvPr/>
        </p:nvSpPr>
        <p:spPr>
          <a:xfrm flipH="false" flipV="false" rot="0">
            <a:off x="15957252" y="1028700"/>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0931283" y="9538070"/>
            <a:ext cx="964746" cy="964746"/>
          </a:xfrm>
          <a:custGeom>
            <a:avLst/>
            <a:gdLst/>
            <a:ahLst/>
            <a:cxnLst/>
            <a:rect r="r" b="b" t="t" l="l"/>
            <a:pathLst>
              <a:path h="964746" w="964746">
                <a:moveTo>
                  <a:pt x="0" y="0"/>
                </a:moveTo>
                <a:lnTo>
                  <a:pt x="964746" y="0"/>
                </a:lnTo>
                <a:lnTo>
                  <a:pt x="964746" y="964747"/>
                </a:lnTo>
                <a:lnTo>
                  <a:pt x="0" y="9647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8918594" y="7679218"/>
            <a:ext cx="715351" cy="715351"/>
          </a:xfrm>
          <a:custGeom>
            <a:avLst/>
            <a:gdLst/>
            <a:ahLst/>
            <a:cxnLst/>
            <a:rect r="r" b="b" t="t" l="l"/>
            <a:pathLst>
              <a:path h="715351" w="715351">
                <a:moveTo>
                  <a:pt x="0" y="0"/>
                </a:moveTo>
                <a:lnTo>
                  <a:pt x="715351" y="0"/>
                </a:lnTo>
                <a:lnTo>
                  <a:pt x="715351" y="715350"/>
                </a:lnTo>
                <a:lnTo>
                  <a:pt x="0" y="715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677381" y="1059031"/>
            <a:ext cx="15445245" cy="908655"/>
          </a:xfrm>
          <a:prstGeom prst="rect">
            <a:avLst/>
          </a:prstGeom>
        </p:spPr>
        <p:txBody>
          <a:bodyPr anchor="t" rtlCol="false" tIns="0" lIns="0" bIns="0" rIns="0">
            <a:spAutoFit/>
          </a:bodyPr>
          <a:lstStyle/>
          <a:p>
            <a:pPr algn="l">
              <a:lnSpc>
                <a:spcPts val="7351"/>
              </a:lnSpc>
            </a:pPr>
            <a:r>
              <a:rPr lang="en-US" b="true" sz="5876" spc="-17">
                <a:solidFill>
                  <a:srgbClr val="D7E5D8"/>
                </a:solidFill>
                <a:latin typeface="IBM Plex Sans Bold"/>
                <a:ea typeface="IBM Plex Sans Bold"/>
                <a:cs typeface="IBM Plex Sans Bold"/>
                <a:sym typeface="IBM Plex Sans Bold"/>
              </a:rPr>
              <a:t>PHÂN TÍCH BÀI TOÁN</a:t>
            </a:r>
          </a:p>
        </p:txBody>
      </p:sp>
      <p:sp>
        <p:nvSpPr>
          <p:cNvPr name="AutoShape 3" id="3"/>
          <p:cNvSpPr/>
          <p:nvPr/>
        </p:nvSpPr>
        <p:spPr>
          <a:xfrm flipV="true">
            <a:off x="500412" y="62275"/>
            <a:ext cx="0" cy="6492240"/>
          </a:xfrm>
          <a:prstGeom prst="line">
            <a:avLst/>
          </a:prstGeom>
          <a:ln cap="flat" w="19050">
            <a:solidFill>
              <a:srgbClr val="FFFFFF"/>
            </a:solidFill>
            <a:prstDash val="solid"/>
            <a:headEnd type="none" len="sm" w="sm"/>
            <a:tailEnd type="none" len="sm" w="sm"/>
          </a:ln>
        </p:spPr>
      </p:sp>
      <p:sp>
        <p:nvSpPr>
          <p:cNvPr name="AutoShape 4" id="4"/>
          <p:cNvSpPr/>
          <p:nvPr/>
        </p:nvSpPr>
        <p:spPr>
          <a:xfrm flipV="true">
            <a:off x="500412" y="7053950"/>
            <a:ext cx="0" cy="960120"/>
          </a:xfrm>
          <a:prstGeom prst="line">
            <a:avLst/>
          </a:prstGeom>
          <a:ln cap="flat" w="19050">
            <a:solidFill>
              <a:srgbClr val="FFFFFF"/>
            </a:solidFill>
            <a:prstDash val="solid"/>
            <a:headEnd type="none" len="sm" w="sm"/>
            <a:tailEnd type="none" len="sm" w="sm"/>
          </a:ln>
        </p:spPr>
      </p:sp>
      <p:sp>
        <p:nvSpPr>
          <p:cNvPr name="AutoShape 5" id="5"/>
          <p:cNvSpPr/>
          <p:nvPr/>
        </p:nvSpPr>
        <p:spPr>
          <a:xfrm flipV="true">
            <a:off x="500412" y="8446345"/>
            <a:ext cx="0" cy="442454"/>
          </a:xfrm>
          <a:prstGeom prst="line">
            <a:avLst/>
          </a:prstGeom>
          <a:ln cap="flat" w="19050">
            <a:solidFill>
              <a:srgbClr val="FFFFFF"/>
            </a:solidFill>
            <a:prstDash val="solid"/>
            <a:headEnd type="none" len="sm" w="sm"/>
            <a:tailEnd type="none" len="sm" w="sm"/>
          </a:ln>
        </p:spPr>
      </p:sp>
      <p:sp>
        <p:nvSpPr>
          <p:cNvPr name="Freeform 6" id="6"/>
          <p:cNvSpPr/>
          <p:nvPr/>
        </p:nvSpPr>
        <p:spPr>
          <a:xfrm flipH="false" flipV="false" rot="0">
            <a:off x="15957252" y="1600445"/>
            <a:ext cx="2330748" cy="2330748"/>
          </a:xfrm>
          <a:custGeom>
            <a:avLst/>
            <a:gdLst/>
            <a:ahLst/>
            <a:cxnLst/>
            <a:rect r="r" b="b" t="t" l="l"/>
            <a:pathLst>
              <a:path h="2330748" w="2330748">
                <a:moveTo>
                  <a:pt x="0" y="0"/>
                </a:moveTo>
                <a:lnTo>
                  <a:pt x="2330748" y="0"/>
                </a:lnTo>
                <a:lnTo>
                  <a:pt x="2330748" y="2330748"/>
                </a:lnTo>
                <a:lnTo>
                  <a:pt x="0" y="2330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6463090" y="6195206"/>
            <a:ext cx="1174273" cy="1174273"/>
          </a:xfrm>
          <a:custGeom>
            <a:avLst/>
            <a:gdLst/>
            <a:ahLst/>
            <a:cxnLst/>
            <a:rect r="r" b="b" t="t" l="l"/>
            <a:pathLst>
              <a:path h="1174273" w="1174273">
                <a:moveTo>
                  <a:pt x="0" y="0"/>
                </a:moveTo>
                <a:lnTo>
                  <a:pt x="1174273" y="0"/>
                </a:lnTo>
                <a:lnTo>
                  <a:pt x="1174273" y="1174273"/>
                </a:lnTo>
                <a:lnTo>
                  <a:pt x="0" y="11742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3517684" y="7369479"/>
            <a:ext cx="3604942" cy="3604942"/>
          </a:xfrm>
          <a:custGeom>
            <a:avLst/>
            <a:gdLst/>
            <a:ahLst/>
            <a:cxnLst/>
            <a:rect r="r" b="b" t="t" l="l"/>
            <a:pathLst>
              <a:path h="3604942" w="3604942">
                <a:moveTo>
                  <a:pt x="0" y="0"/>
                </a:moveTo>
                <a:lnTo>
                  <a:pt x="3604942" y="0"/>
                </a:lnTo>
                <a:lnTo>
                  <a:pt x="3604942" y="3604942"/>
                </a:lnTo>
                <a:lnTo>
                  <a:pt x="0" y="36049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734722" y="2186123"/>
            <a:ext cx="13070005" cy="597456"/>
          </a:xfrm>
          <a:prstGeom prst="rect">
            <a:avLst/>
          </a:prstGeom>
        </p:spPr>
        <p:txBody>
          <a:bodyPr anchor="t" rtlCol="false" tIns="0" lIns="0" bIns="0" rIns="0">
            <a:spAutoFit/>
          </a:bodyPr>
          <a:lstStyle/>
          <a:p>
            <a:pPr algn="l">
              <a:lnSpc>
                <a:spcPts val="2538"/>
              </a:lnSpc>
            </a:pPr>
            <a:r>
              <a:rPr lang="en-US" sz="1575" spc="-4">
                <a:solidFill>
                  <a:srgbClr val="D7E5D8"/>
                </a:solidFill>
                <a:latin typeface="IBM Plex Sans"/>
                <a:ea typeface="IBM Plex Sans"/>
                <a:cs typeface="IBM Plex Sans"/>
                <a:sym typeface="IBM Plex Sans"/>
              </a:rPr>
              <a:t>Bài toán xây dựng hệ thống nhận diện và đếm đối tượng trong ảnh nhằm tạo ra một hệ thống thông minh, tự động nhận diện và đếm đối tượng bằng mô hình học sâu YOLO, một thuật toán phát hiện nhanh và hiệu quả.</a:t>
            </a:r>
          </a:p>
        </p:txBody>
      </p:sp>
      <p:sp>
        <p:nvSpPr>
          <p:cNvPr name="TextBox 10" id="10"/>
          <p:cNvSpPr txBox="true"/>
          <p:nvPr/>
        </p:nvSpPr>
        <p:spPr>
          <a:xfrm rot="0">
            <a:off x="2909103" y="3740937"/>
            <a:ext cx="9430905" cy="9309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Thu thập ảnh: Tìm kiếm ảnh đa dạng về góc độ, ánh sáng, vị trí và kích thước đối tượng.</a:t>
            </a:r>
          </a:p>
          <a:p>
            <a:pPr algn="l">
              <a:lnSpc>
                <a:spcPts val="2428"/>
              </a:lnSpc>
            </a:pPr>
            <a:r>
              <a:rPr lang="en-US" sz="1507" spc="21">
                <a:solidFill>
                  <a:srgbClr val="D7E5D8"/>
                </a:solidFill>
                <a:latin typeface="Amicale Light"/>
                <a:ea typeface="Amicale Light"/>
                <a:cs typeface="Amicale Light"/>
                <a:sym typeface="Amicale Light"/>
              </a:rPr>
              <a:t>Đánh dấu dữ liệu: Gắn nhãn và tạo bounding box cho từng đối tượng trong ảnh.</a:t>
            </a:r>
          </a:p>
          <a:p>
            <a:pPr algn="l">
              <a:lnSpc>
                <a:spcPts val="2428"/>
              </a:lnSpc>
            </a:pPr>
            <a:r>
              <a:rPr lang="en-US" sz="1507" spc="21">
                <a:solidFill>
                  <a:srgbClr val="D7E5D8"/>
                </a:solidFill>
                <a:latin typeface="Amicale Light"/>
                <a:ea typeface="Amicale Light"/>
                <a:cs typeface="Amicale Light"/>
                <a:sym typeface="Amicale Light"/>
              </a:rPr>
              <a:t>Chia dữ liệu: Phân chia ảnh thành tập huấn luyện, kiểm định và thử nghiệm để đánh giá mô hình.</a:t>
            </a:r>
          </a:p>
        </p:txBody>
      </p:sp>
      <p:sp>
        <p:nvSpPr>
          <p:cNvPr name="TextBox 11" id="11"/>
          <p:cNvSpPr txBox="true"/>
          <p:nvPr/>
        </p:nvSpPr>
        <p:spPr>
          <a:xfrm rot="0">
            <a:off x="2909103" y="3168129"/>
            <a:ext cx="4951233"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Thu thập và Chuẩn bị Dữ liệu</a:t>
            </a:r>
          </a:p>
        </p:txBody>
      </p:sp>
      <p:sp>
        <p:nvSpPr>
          <p:cNvPr name="TextBox 12" id="12"/>
          <p:cNvSpPr txBox="true"/>
          <p:nvPr/>
        </p:nvSpPr>
        <p:spPr>
          <a:xfrm rot="0">
            <a:off x="1734722" y="2907404"/>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01</a:t>
            </a:r>
          </a:p>
        </p:txBody>
      </p:sp>
      <p:sp>
        <p:nvSpPr>
          <p:cNvPr name="TextBox 13" id="13"/>
          <p:cNvSpPr txBox="true"/>
          <p:nvPr/>
        </p:nvSpPr>
        <p:spPr>
          <a:xfrm rot="0">
            <a:off x="2939842" y="5550172"/>
            <a:ext cx="10172106" cy="6261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Chọn kiến trúc: Chọn phiên bản YOLO phù hợp với yêu cầu bài toán.</a:t>
            </a:r>
          </a:p>
          <a:p>
            <a:pPr algn="l">
              <a:lnSpc>
                <a:spcPts val="2428"/>
              </a:lnSpc>
            </a:pPr>
            <a:r>
              <a:rPr lang="en-US" sz="1507" spc="21">
                <a:solidFill>
                  <a:srgbClr val="D7E5D8"/>
                </a:solidFill>
                <a:latin typeface="Amicale Light"/>
                <a:ea typeface="Amicale Light"/>
                <a:cs typeface="Amicale Light"/>
                <a:sym typeface="Amicale Light"/>
              </a:rPr>
              <a:t>Cấu hình mô hình: Tùy chỉnh hyperparameter (số lớp, kích thước ảnh, learning rate,...) để tối ưu hiệu suất.</a:t>
            </a:r>
          </a:p>
        </p:txBody>
      </p:sp>
      <p:sp>
        <p:nvSpPr>
          <p:cNvPr name="TextBox 14" id="14"/>
          <p:cNvSpPr txBox="true"/>
          <p:nvPr/>
        </p:nvSpPr>
        <p:spPr>
          <a:xfrm rot="0">
            <a:off x="2929949" y="4977364"/>
            <a:ext cx="4614829"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Xây dựng Mô Hình YOLO</a:t>
            </a:r>
          </a:p>
        </p:txBody>
      </p:sp>
      <p:sp>
        <p:nvSpPr>
          <p:cNvPr name="TextBox 15" id="15"/>
          <p:cNvSpPr txBox="true"/>
          <p:nvPr/>
        </p:nvSpPr>
        <p:spPr>
          <a:xfrm rot="0">
            <a:off x="1677381" y="4716639"/>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02</a:t>
            </a:r>
          </a:p>
        </p:txBody>
      </p:sp>
      <p:sp>
        <p:nvSpPr>
          <p:cNvPr name="TextBox 16" id="16"/>
          <p:cNvSpPr txBox="true"/>
          <p:nvPr/>
        </p:nvSpPr>
        <p:spPr>
          <a:xfrm rot="0">
            <a:off x="2909103" y="7105131"/>
            <a:ext cx="7872852" cy="9309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Đưa dữ liệu vào: Huấn luyện mô hình với dữ liệu đã đánh dấu.</a:t>
            </a:r>
          </a:p>
          <a:p>
            <a:pPr algn="l">
              <a:lnSpc>
                <a:spcPts val="2428"/>
              </a:lnSpc>
            </a:pPr>
            <a:r>
              <a:rPr lang="en-US" sz="1507" spc="21">
                <a:solidFill>
                  <a:srgbClr val="D7E5D8"/>
                </a:solidFill>
                <a:latin typeface="Amicale Light"/>
                <a:ea typeface="Amicale Light"/>
                <a:cs typeface="Amicale Light"/>
                <a:sym typeface="Amicale Light"/>
              </a:rPr>
              <a:t>Tối ưu hóa: Dùng thuật toán tối ưu hóa để tối ưu tham số.</a:t>
            </a:r>
          </a:p>
          <a:p>
            <a:pPr algn="l">
              <a:lnSpc>
                <a:spcPts val="2428"/>
              </a:lnSpc>
            </a:pPr>
            <a:r>
              <a:rPr lang="en-US" sz="1507" spc="21">
                <a:solidFill>
                  <a:srgbClr val="D7E5D8"/>
                </a:solidFill>
                <a:latin typeface="Amicale Light"/>
                <a:ea typeface="Amicale Light"/>
                <a:cs typeface="Amicale Light"/>
                <a:sym typeface="Amicale Light"/>
              </a:rPr>
              <a:t>Đánh giá: Đánh giá hiệu suất qua các chỉ số như mAP, độ chính xác, độ nhạy.</a:t>
            </a:r>
          </a:p>
        </p:txBody>
      </p:sp>
      <p:sp>
        <p:nvSpPr>
          <p:cNvPr name="TextBox 17" id="17"/>
          <p:cNvSpPr txBox="true"/>
          <p:nvPr/>
        </p:nvSpPr>
        <p:spPr>
          <a:xfrm rot="0">
            <a:off x="2909103" y="6532322"/>
            <a:ext cx="4951233"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Huấn luyện Mô Hình</a:t>
            </a:r>
          </a:p>
        </p:txBody>
      </p:sp>
      <p:sp>
        <p:nvSpPr>
          <p:cNvPr name="TextBox 18" id="18"/>
          <p:cNvSpPr txBox="true"/>
          <p:nvPr/>
        </p:nvSpPr>
        <p:spPr>
          <a:xfrm rot="0">
            <a:off x="1734722" y="6271598"/>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03</a:t>
            </a:r>
          </a:p>
        </p:txBody>
      </p:sp>
      <p:sp>
        <p:nvSpPr>
          <p:cNvPr name="TextBox 19" id="19"/>
          <p:cNvSpPr txBox="true"/>
          <p:nvPr/>
        </p:nvSpPr>
        <p:spPr>
          <a:xfrm rot="0">
            <a:off x="2997183" y="8914366"/>
            <a:ext cx="9578664" cy="626176"/>
          </a:xfrm>
          <a:prstGeom prst="rect">
            <a:avLst/>
          </a:prstGeom>
        </p:spPr>
        <p:txBody>
          <a:bodyPr anchor="t" rtlCol="false" tIns="0" lIns="0" bIns="0" rIns="0">
            <a:spAutoFit/>
          </a:bodyPr>
          <a:lstStyle/>
          <a:p>
            <a:pPr algn="l">
              <a:lnSpc>
                <a:spcPts val="2428"/>
              </a:lnSpc>
            </a:pPr>
            <a:r>
              <a:rPr lang="en-US" sz="1507" spc="21">
                <a:solidFill>
                  <a:srgbClr val="D7E5D8"/>
                </a:solidFill>
                <a:latin typeface="Amicale Light"/>
                <a:ea typeface="Amicale Light"/>
                <a:cs typeface="Amicale Light"/>
                <a:sym typeface="Amicale Light"/>
              </a:rPr>
              <a:t>Tích hợp mô hình vào ứng dụng để sử dụng. </a:t>
            </a:r>
            <a:r>
              <a:rPr lang="en-US" sz="1507" spc="21">
                <a:solidFill>
                  <a:srgbClr val="D7E5D8"/>
                </a:solidFill>
                <a:latin typeface="Amicale Light"/>
                <a:ea typeface="Amicale Light"/>
                <a:cs typeface="Amicale Light"/>
                <a:sym typeface="Amicale Light"/>
              </a:rPr>
              <a:t>Tiền xử lý ảnh đầu vào phù hợp với mô hình. Dự đoán bounding box và nhãn đối tượng. Hiển thị kết quả trên ảnh gốc.</a:t>
            </a:r>
          </a:p>
        </p:txBody>
      </p:sp>
      <p:sp>
        <p:nvSpPr>
          <p:cNvPr name="TextBox 20" id="20"/>
          <p:cNvSpPr txBox="true"/>
          <p:nvPr/>
        </p:nvSpPr>
        <p:spPr>
          <a:xfrm rot="0">
            <a:off x="2997183" y="8341557"/>
            <a:ext cx="4951233"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Triển khai Hệ Thống</a:t>
            </a:r>
          </a:p>
        </p:txBody>
      </p:sp>
      <p:sp>
        <p:nvSpPr>
          <p:cNvPr name="TextBox 21" id="21"/>
          <p:cNvSpPr txBox="true"/>
          <p:nvPr/>
        </p:nvSpPr>
        <p:spPr>
          <a:xfrm rot="0">
            <a:off x="1822802" y="8080833"/>
            <a:ext cx="1078819" cy="987970"/>
          </a:xfrm>
          <a:prstGeom prst="rect">
            <a:avLst/>
          </a:prstGeom>
        </p:spPr>
        <p:txBody>
          <a:bodyPr anchor="t" rtlCol="false" tIns="0" lIns="0" bIns="0" rIns="0">
            <a:spAutoFit/>
          </a:bodyPr>
          <a:lstStyle/>
          <a:p>
            <a:pPr algn="l">
              <a:lnSpc>
                <a:spcPts val="8125"/>
              </a:lnSpc>
            </a:pPr>
            <a:r>
              <a:rPr lang="en-US" b="true" sz="5527">
                <a:solidFill>
                  <a:srgbClr val="9CD52C"/>
                </a:solidFill>
                <a:latin typeface="Montserrat Ultra-Bold"/>
                <a:ea typeface="Montserrat Ultra-Bold"/>
                <a:cs typeface="Montserrat Ultra-Bold"/>
                <a:sym typeface="Montserrat Ultra-Bold"/>
              </a:rPr>
              <a:t>04</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594033" y="3868683"/>
            <a:ext cx="5874197" cy="5939757"/>
          </a:xfrm>
          <a:custGeom>
            <a:avLst/>
            <a:gdLst/>
            <a:ahLst/>
            <a:cxnLst/>
            <a:rect r="r" b="b" t="t" l="l"/>
            <a:pathLst>
              <a:path h="5939757" w="5874197">
                <a:moveTo>
                  <a:pt x="0" y="0"/>
                </a:moveTo>
                <a:lnTo>
                  <a:pt x="5874197" y="0"/>
                </a:lnTo>
                <a:lnTo>
                  <a:pt x="5874197" y="5939757"/>
                </a:lnTo>
                <a:lnTo>
                  <a:pt x="0" y="5939757"/>
                </a:lnTo>
                <a:lnTo>
                  <a:pt x="0" y="0"/>
                </a:lnTo>
                <a:close/>
              </a:path>
            </a:pathLst>
          </a:custGeom>
          <a:blipFill>
            <a:blip r:embed="rId2"/>
            <a:stretch>
              <a:fillRect l="0" t="0" r="-1116" b="0"/>
            </a:stretch>
          </a:blipFill>
        </p:spPr>
      </p:sp>
      <p:sp>
        <p:nvSpPr>
          <p:cNvPr name="Freeform 3" id="3"/>
          <p:cNvSpPr/>
          <p:nvPr/>
        </p:nvSpPr>
        <p:spPr>
          <a:xfrm flipH="false" flipV="false" rot="0">
            <a:off x="11274570" y="1225454"/>
            <a:ext cx="5984730" cy="5984730"/>
          </a:xfrm>
          <a:custGeom>
            <a:avLst/>
            <a:gdLst/>
            <a:ahLst/>
            <a:cxnLst/>
            <a:rect r="r" b="b" t="t" l="l"/>
            <a:pathLst>
              <a:path h="5984730" w="5984730">
                <a:moveTo>
                  <a:pt x="0" y="0"/>
                </a:moveTo>
                <a:lnTo>
                  <a:pt x="5984730" y="0"/>
                </a:lnTo>
                <a:lnTo>
                  <a:pt x="5984730" y="5984729"/>
                </a:lnTo>
                <a:lnTo>
                  <a:pt x="0" y="5984729"/>
                </a:lnTo>
                <a:lnTo>
                  <a:pt x="0" y="0"/>
                </a:lnTo>
                <a:close/>
              </a:path>
            </a:pathLst>
          </a:custGeom>
          <a:blipFill>
            <a:blip r:embed="rId3"/>
            <a:stretch>
              <a:fillRect l="0" t="0" r="0" b="0"/>
            </a:stretch>
          </a:blipFill>
        </p:spPr>
      </p:sp>
      <p:sp>
        <p:nvSpPr>
          <p:cNvPr name="TextBox 4" id="4"/>
          <p:cNvSpPr txBox="true"/>
          <p:nvPr/>
        </p:nvSpPr>
        <p:spPr>
          <a:xfrm rot="0">
            <a:off x="594033" y="346619"/>
            <a:ext cx="16230600" cy="878835"/>
          </a:xfrm>
          <a:prstGeom prst="rect">
            <a:avLst/>
          </a:prstGeom>
        </p:spPr>
        <p:txBody>
          <a:bodyPr anchor="t" rtlCol="false" tIns="0" lIns="0" bIns="0" rIns="0">
            <a:spAutoFit/>
          </a:bodyPr>
          <a:lstStyle/>
          <a:p>
            <a:pPr algn="l">
              <a:lnSpc>
                <a:spcPts val="7025"/>
              </a:lnSpc>
            </a:pPr>
            <a:r>
              <a:rPr lang="en-US" b="true" sz="5616" spc="-16">
                <a:solidFill>
                  <a:srgbClr val="D7E5D8"/>
                </a:solidFill>
                <a:latin typeface="IBM Plex Sans Bold"/>
                <a:ea typeface="IBM Plex Sans Bold"/>
                <a:cs typeface="IBM Plex Sans Bold"/>
                <a:sym typeface="IBM Plex Sans Bold"/>
              </a:rPr>
              <a:t>MÔ HÌNH YOLO</a:t>
            </a:r>
          </a:p>
        </p:txBody>
      </p:sp>
      <p:sp>
        <p:nvSpPr>
          <p:cNvPr name="TextBox 5" id="5"/>
          <p:cNvSpPr txBox="true"/>
          <p:nvPr/>
        </p:nvSpPr>
        <p:spPr>
          <a:xfrm rot="0">
            <a:off x="594033" y="1254647"/>
            <a:ext cx="10119597" cy="2300782"/>
          </a:xfrm>
          <a:prstGeom prst="rect">
            <a:avLst/>
          </a:prstGeom>
        </p:spPr>
        <p:txBody>
          <a:bodyPr anchor="t" rtlCol="false" tIns="0" lIns="0" bIns="0" rIns="0">
            <a:spAutoFit/>
          </a:bodyPr>
          <a:lstStyle/>
          <a:p>
            <a:pPr algn="l">
              <a:lnSpc>
                <a:spcPts val="3659"/>
              </a:lnSpc>
            </a:pPr>
            <a:r>
              <a:rPr lang="en-US" sz="2271" spc="31">
                <a:solidFill>
                  <a:srgbClr val="D7E5D8"/>
                </a:solidFill>
                <a:latin typeface="Amicale Light"/>
                <a:ea typeface="Amicale Light"/>
                <a:cs typeface="Amicale Light"/>
                <a:sym typeface="Amicale Light"/>
              </a:rPr>
              <a:t>YOLO (You Only Look Once) là một trong những mô hình hàng đầu cho bài toán nhận dạng và phát hiện đối tượng. Nó tích hợp nhiều kỹ thuật hiệu quả để tăng tốc độ và độ chính xác. Dưới đây là các kỹ thuật chính thường sử dụng trong mô hình YOLO, bao gồm tư tưởng kỹ thuật, hình minh họa, cùng ưu nhược điểm.</a:t>
            </a:r>
          </a:p>
        </p:txBody>
      </p:sp>
      <p:sp>
        <p:nvSpPr>
          <p:cNvPr name="Freeform 6" id="6"/>
          <p:cNvSpPr/>
          <p:nvPr/>
        </p:nvSpPr>
        <p:spPr>
          <a:xfrm flipH="false" flipV="false" rot="-1512870">
            <a:off x="12829886" y="8133564"/>
            <a:ext cx="5479351" cy="5116344"/>
          </a:xfrm>
          <a:custGeom>
            <a:avLst/>
            <a:gdLst/>
            <a:ahLst/>
            <a:cxnLst/>
            <a:rect r="r" b="b" t="t" l="l"/>
            <a:pathLst>
              <a:path h="5116344" w="5479351">
                <a:moveTo>
                  <a:pt x="0" y="0"/>
                </a:moveTo>
                <a:lnTo>
                  <a:pt x="5479352" y="0"/>
                </a:lnTo>
                <a:lnTo>
                  <a:pt x="5479352" y="5116344"/>
                </a:lnTo>
                <a:lnTo>
                  <a:pt x="0" y="511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288597" y="4983158"/>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28611">
            <a:off x="17666996" y="-83009"/>
            <a:ext cx="1407070" cy="1407070"/>
          </a:xfrm>
          <a:custGeom>
            <a:avLst/>
            <a:gdLst/>
            <a:ahLst/>
            <a:cxnLst/>
            <a:rect r="r" b="b" t="t" l="l"/>
            <a:pathLst>
              <a:path h="1407070" w="1407070">
                <a:moveTo>
                  <a:pt x="0" y="0"/>
                </a:moveTo>
                <a:lnTo>
                  <a:pt x="1407070" y="0"/>
                </a:lnTo>
                <a:lnTo>
                  <a:pt x="1407070" y="1407070"/>
                </a:lnTo>
                <a:lnTo>
                  <a:pt x="0" y="1407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125884" y="108979"/>
            <a:ext cx="1848685" cy="1839441"/>
          </a:xfrm>
          <a:custGeom>
            <a:avLst/>
            <a:gdLst/>
            <a:ahLst/>
            <a:cxnLst/>
            <a:rect r="r" b="b" t="t" l="l"/>
            <a:pathLst>
              <a:path h="1839441" w="1848685">
                <a:moveTo>
                  <a:pt x="0" y="0"/>
                </a:moveTo>
                <a:lnTo>
                  <a:pt x="1848685" y="0"/>
                </a:lnTo>
                <a:lnTo>
                  <a:pt x="1848685" y="1839442"/>
                </a:lnTo>
                <a:lnTo>
                  <a:pt x="0" y="1839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594033" y="346619"/>
            <a:ext cx="16230600" cy="878835"/>
          </a:xfrm>
          <a:prstGeom prst="rect">
            <a:avLst/>
          </a:prstGeom>
        </p:spPr>
        <p:txBody>
          <a:bodyPr anchor="t" rtlCol="false" tIns="0" lIns="0" bIns="0" rIns="0">
            <a:spAutoFit/>
          </a:bodyPr>
          <a:lstStyle/>
          <a:p>
            <a:pPr algn="l">
              <a:lnSpc>
                <a:spcPts val="7025"/>
              </a:lnSpc>
            </a:pPr>
            <a:r>
              <a:rPr lang="en-US" b="true" sz="5616" spc="-16">
                <a:solidFill>
                  <a:srgbClr val="D7E5D8"/>
                </a:solidFill>
                <a:latin typeface="IBM Plex Sans Bold"/>
                <a:ea typeface="IBM Plex Sans Bold"/>
                <a:cs typeface="IBM Plex Sans Bold"/>
                <a:sym typeface="IBM Plex Sans Bold"/>
              </a:rPr>
              <a:t>MÔ HÌNH YOLO</a:t>
            </a:r>
          </a:p>
        </p:txBody>
      </p:sp>
      <p:sp>
        <p:nvSpPr>
          <p:cNvPr name="TextBox 7" id="7"/>
          <p:cNvSpPr txBox="true"/>
          <p:nvPr/>
        </p:nvSpPr>
        <p:spPr>
          <a:xfrm rot="0">
            <a:off x="545742" y="1993043"/>
            <a:ext cx="6204158" cy="2759776"/>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Tư tưởng kỹ thuật: </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Chia ảnh thành lưới S×SS \times SS×S, mỗi ô lưới dự đoán bounding boxes và xác suất đối tượng.</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Ưu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Xử lý nhanh, chỉ cần một lần qua mạng.</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Kết hợp phát hiện và phân loại.</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Nhược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Hạn chế với đối tượng nhỏ ở giữa ô lưới.</a:t>
            </a:r>
          </a:p>
          <a:p>
            <a:pPr algn="l">
              <a:lnSpc>
                <a:spcPts val="2428"/>
              </a:lnSpc>
            </a:pPr>
            <a:r>
              <a:rPr lang="en-US" sz="1507" spc="21">
                <a:solidFill>
                  <a:srgbClr val="D7E5D8"/>
                </a:solidFill>
                <a:latin typeface="Amicale Light"/>
                <a:ea typeface="Amicale Light"/>
                <a:cs typeface="Amicale Light"/>
                <a:sym typeface="Amicale Light"/>
              </a:rPr>
              <a:t> </a:t>
            </a:r>
          </a:p>
        </p:txBody>
      </p:sp>
      <p:sp>
        <p:nvSpPr>
          <p:cNvPr name="TextBox 8" id="8"/>
          <p:cNvSpPr txBox="true"/>
          <p:nvPr/>
        </p:nvSpPr>
        <p:spPr>
          <a:xfrm rot="0">
            <a:off x="619313" y="1502267"/>
            <a:ext cx="613058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1. Grid-based Detection</a:t>
            </a:r>
          </a:p>
        </p:txBody>
      </p:sp>
      <p:sp>
        <p:nvSpPr>
          <p:cNvPr name="TextBox 9" id="9"/>
          <p:cNvSpPr txBox="true"/>
          <p:nvPr/>
        </p:nvSpPr>
        <p:spPr>
          <a:xfrm rot="0">
            <a:off x="601551" y="5719331"/>
            <a:ext cx="6204158" cy="2759776"/>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Tư tưởng kỹ thuật: </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Sử dụng các hộp neo (anchor boxes) có kích thước và tỷ lệ đa dạng.</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Ưu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Phát hiện đối tượng kích thước khác nhau.</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Xử lý tốt đối tượng chồng chéo.</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Nhược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Tăng phức tạp khi số lượng anchor boxes lớn.</a:t>
            </a:r>
          </a:p>
          <a:p>
            <a:pPr algn="l">
              <a:lnSpc>
                <a:spcPts val="2428"/>
              </a:lnSpc>
            </a:pPr>
            <a:r>
              <a:rPr lang="en-US" sz="1507" spc="21">
                <a:solidFill>
                  <a:srgbClr val="D7E5D8"/>
                </a:solidFill>
                <a:latin typeface="Amicale Light"/>
                <a:ea typeface="Amicale Light"/>
                <a:cs typeface="Amicale Light"/>
                <a:sym typeface="Amicale Light"/>
              </a:rPr>
              <a:t> </a:t>
            </a:r>
          </a:p>
        </p:txBody>
      </p:sp>
      <p:sp>
        <p:nvSpPr>
          <p:cNvPr name="TextBox 10" id="10"/>
          <p:cNvSpPr txBox="true"/>
          <p:nvPr/>
        </p:nvSpPr>
        <p:spPr>
          <a:xfrm rot="0">
            <a:off x="675121" y="5228554"/>
            <a:ext cx="6074779"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2. Anchor Boxes</a:t>
            </a:r>
          </a:p>
        </p:txBody>
      </p:sp>
      <p:sp>
        <p:nvSpPr>
          <p:cNvPr name="TextBox 11" id="11"/>
          <p:cNvSpPr txBox="true"/>
          <p:nvPr/>
        </p:nvSpPr>
        <p:spPr>
          <a:xfrm rot="0">
            <a:off x="9681156" y="1993043"/>
            <a:ext cx="6204158" cy="2759776"/>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Tư tưởng kỹ thuật: </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Loại bỏ các bounding boxes không tối ưu, giữ lại hộp có độ tin cậy cao nhất.</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Ưu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Loại bỏ trùng lặp, đảm bảo một đối tượng chỉ được phát hiện một lần.</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Nhược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Phụ thuộc ngưỡng confidence và IoU.</a:t>
            </a:r>
          </a:p>
          <a:p>
            <a:pPr algn="l">
              <a:lnSpc>
                <a:spcPts val="2428"/>
              </a:lnSpc>
            </a:pPr>
            <a:r>
              <a:rPr lang="en-US" sz="1507" spc="21">
                <a:solidFill>
                  <a:srgbClr val="D7E5D8"/>
                </a:solidFill>
                <a:latin typeface="Amicale Light"/>
                <a:ea typeface="Amicale Light"/>
                <a:cs typeface="Amicale Light"/>
                <a:sym typeface="Amicale Light"/>
              </a:rPr>
              <a:t> </a:t>
            </a:r>
          </a:p>
        </p:txBody>
      </p:sp>
      <p:sp>
        <p:nvSpPr>
          <p:cNvPr name="TextBox 12" id="12"/>
          <p:cNvSpPr txBox="true"/>
          <p:nvPr/>
        </p:nvSpPr>
        <p:spPr>
          <a:xfrm rot="0">
            <a:off x="9754727" y="1502267"/>
            <a:ext cx="613058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3. Non-Maximum Suppression (NMS)</a:t>
            </a:r>
          </a:p>
        </p:txBody>
      </p:sp>
      <p:sp>
        <p:nvSpPr>
          <p:cNvPr name="TextBox 13" id="13"/>
          <p:cNvSpPr txBox="true"/>
          <p:nvPr/>
        </p:nvSpPr>
        <p:spPr>
          <a:xfrm rot="0">
            <a:off x="9681156" y="5719331"/>
            <a:ext cx="6204158" cy="2454976"/>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Tư tưởng kỹ thuật: </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Kết hợp thông tin từ các tầng đặc trưng để phát hiện đối tượng kích thước khác nhau.</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Ưu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Hỗ trợ phát hiện đối tượng nhỏ và lớn.</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Nhược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Tăng độ phức tạp và thời gian xử lý.</a:t>
            </a:r>
          </a:p>
          <a:p>
            <a:pPr algn="l">
              <a:lnSpc>
                <a:spcPts val="2428"/>
              </a:lnSpc>
            </a:pPr>
            <a:r>
              <a:rPr lang="en-US" sz="1507" spc="21">
                <a:solidFill>
                  <a:srgbClr val="D7E5D8"/>
                </a:solidFill>
                <a:latin typeface="Amicale Light"/>
                <a:ea typeface="Amicale Light"/>
                <a:cs typeface="Amicale Light"/>
                <a:sym typeface="Amicale Light"/>
              </a:rPr>
              <a:t> </a:t>
            </a:r>
          </a:p>
        </p:txBody>
      </p:sp>
      <p:sp>
        <p:nvSpPr>
          <p:cNvPr name="TextBox 14" id="14"/>
          <p:cNvSpPr txBox="true"/>
          <p:nvPr/>
        </p:nvSpPr>
        <p:spPr>
          <a:xfrm rot="0">
            <a:off x="9754727" y="5228554"/>
            <a:ext cx="613058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4. Feature Pyramid Network (FPN)</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6125884" y="108979"/>
            <a:ext cx="1848685" cy="1839441"/>
          </a:xfrm>
          <a:custGeom>
            <a:avLst/>
            <a:gdLst/>
            <a:ahLst/>
            <a:cxnLst/>
            <a:rect r="r" b="b" t="t" l="l"/>
            <a:pathLst>
              <a:path h="1839441" w="1848685">
                <a:moveTo>
                  <a:pt x="0" y="0"/>
                </a:moveTo>
                <a:lnTo>
                  <a:pt x="1848685" y="0"/>
                </a:lnTo>
                <a:lnTo>
                  <a:pt x="1848685" y="1839442"/>
                </a:lnTo>
                <a:lnTo>
                  <a:pt x="0" y="18394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828930" y="7566145"/>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4" id="4"/>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5" id="5"/>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TextBox 6" id="6"/>
          <p:cNvSpPr txBox="true"/>
          <p:nvPr/>
        </p:nvSpPr>
        <p:spPr>
          <a:xfrm rot="0">
            <a:off x="594033" y="346619"/>
            <a:ext cx="16230600" cy="878835"/>
          </a:xfrm>
          <a:prstGeom prst="rect">
            <a:avLst/>
          </a:prstGeom>
        </p:spPr>
        <p:txBody>
          <a:bodyPr anchor="t" rtlCol="false" tIns="0" lIns="0" bIns="0" rIns="0">
            <a:spAutoFit/>
          </a:bodyPr>
          <a:lstStyle/>
          <a:p>
            <a:pPr algn="l">
              <a:lnSpc>
                <a:spcPts val="7025"/>
              </a:lnSpc>
            </a:pPr>
            <a:r>
              <a:rPr lang="en-US" b="true" sz="5616" spc="-16">
                <a:solidFill>
                  <a:srgbClr val="D7E5D8"/>
                </a:solidFill>
                <a:latin typeface="IBM Plex Sans Bold"/>
                <a:ea typeface="IBM Plex Sans Bold"/>
                <a:cs typeface="IBM Plex Sans Bold"/>
                <a:sym typeface="IBM Plex Sans Bold"/>
              </a:rPr>
              <a:t>MÔ HÌNH YOLO</a:t>
            </a:r>
          </a:p>
        </p:txBody>
      </p:sp>
      <p:sp>
        <p:nvSpPr>
          <p:cNvPr name="TextBox 7" id="7"/>
          <p:cNvSpPr txBox="true"/>
          <p:nvPr/>
        </p:nvSpPr>
        <p:spPr>
          <a:xfrm rot="0">
            <a:off x="545742" y="1993043"/>
            <a:ext cx="6204158" cy="2759776"/>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Tư tưởng kỹ thuật: </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Dự đoán objectness score cho bounding boxes để xác định vùng chứa đối tượng.</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Ưu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Giảm dự đoán sai.</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Đơn giản hóa quá trình lọc bounding boxes.</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Nhược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Phụ thuộc vào ngưỡng score.</a:t>
            </a:r>
          </a:p>
          <a:p>
            <a:pPr algn="l">
              <a:lnSpc>
                <a:spcPts val="2428"/>
              </a:lnSpc>
            </a:pPr>
            <a:r>
              <a:rPr lang="en-US" sz="1507" spc="21">
                <a:solidFill>
                  <a:srgbClr val="D7E5D8"/>
                </a:solidFill>
                <a:latin typeface="Amicale Light"/>
                <a:ea typeface="Amicale Light"/>
                <a:cs typeface="Amicale Light"/>
                <a:sym typeface="Amicale Light"/>
              </a:rPr>
              <a:t> </a:t>
            </a:r>
          </a:p>
        </p:txBody>
      </p:sp>
      <p:sp>
        <p:nvSpPr>
          <p:cNvPr name="TextBox 8" id="8"/>
          <p:cNvSpPr txBox="true"/>
          <p:nvPr/>
        </p:nvSpPr>
        <p:spPr>
          <a:xfrm rot="0">
            <a:off x="619313" y="1502267"/>
            <a:ext cx="613058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5. Objectness Score</a:t>
            </a:r>
          </a:p>
        </p:txBody>
      </p:sp>
      <p:sp>
        <p:nvSpPr>
          <p:cNvPr name="TextBox 9" id="9"/>
          <p:cNvSpPr txBox="true"/>
          <p:nvPr/>
        </p:nvSpPr>
        <p:spPr>
          <a:xfrm rot="0">
            <a:off x="601551" y="5719331"/>
            <a:ext cx="6204158" cy="2759776"/>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Tư tưởng kỹ thuật: </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Đo lường mức độ khớp giữa bounding box dự đoán và thực tế.</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Ưu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Đánh giá chính xác độ khớp.</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Hỗ trợ NMS hiệu quả.</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Nhược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Kém hiệu quả cho đối tượng nhỏ hoặc chồng chéo.</a:t>
            </a:r>
          </a:p>
          <a:p>
            <a:pPr algn="l">
              <a:lnSpc>
                <a:spcPts val="2428"/>
              </a:lnSpc>
            </a:pPr>
            <a:r>
              <a:rPr lang="en-US" sz="1507" spc="21">
                <a:solidFill>
                  <a:srgbClr val="D7E5D8"/>
                </a:solidFill>
                <a:latin typeface="Amicale Light"/>
                <a:ea typeface="Amicale Light"/>
                <a:cs typeface="Amicale Light"/>
                <a:sym typeface="Amicale Light"/>
              </a:rPr>
              <a:t> </a:t>
            </a:r>
          </a:p>
        </p:txBody>
      </p:sp>
      <p:sp>
        <p:nvSpPr>
          <p:cNvPr name="TextBox 10" id="10"/>
          <p:cNvSpPr txBox="true"/>
          <p:nvPr/>
        </p:nvSpPr>
        <p:spPr>
          <a:xfrm rot="0">
            <a:off x="675121" y="5228554"/>
            <a:ext cx="6074779"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6. Intersection over Union (IoU)</a:t>
            </a:r>
          </a:p>
        </p:txBody>
      </p:sp>
      <p:sp>
        <p:nvSpPr>
          <p:cNvPr name="TextBox 11" id="11"/>
          <p:cNvSpPr txBox="true"/>
          <p:nvPr/>
        </p:nvSpPr>
        <p:spPr>
          <a:xfrm rot="0">
            <a:off x="9681156" y="1993043"/>
            <a:ext cx="6204158" cy="2759776"/>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Tư tưởng kỹ thuật: </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Tăng cường dữ liệu bằng các biến đổi như xoay, cắt, hoặc thay đổi màu sắc.</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Ưu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Tăng tính tổng quát của mô hình.</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Giảm nguy cơ overfitting.</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Nhược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Tăng cường không hợp lý có thể làm giảm hiệu quả.</a:t>
            </a:r>
          </a:p>
          <a:p>
            <a:pPr algn="l">
              <a:lnSpc>
                <a:spcPts val="2428"/>
              </a:lnSpc>
            </a:pPr>
            <a:r>
              <a:rPr lang="en-US" sz="1507" spc="21">
                <a:solidFill>
                  <a:srgbClr val="D7E5D8"/>
                </a:solidFill>
                <a:latin typeface="Amicale Light"/>
                <a:ea typeface="Amicale Light"/>
                <a:cs typeface="Amicale Light"/>
                <a:sym typeface="Amicale Light"/>
              </a:rPr>
              <a:t> </a:t>
            </a:r>
          </a:p>
        </p:txBody>
      </p:sp>
      <p:sp>
        <p:nvSpPr>
          <p:cNvPr name="TextBox 12" id="12"/>
          <p:cNvSpPr txBox="true"/>
          <p:nvPr/>
        </p:nvSpPr>
        <p:spPr>
          <a:xfrm rot="0">
            <a:off x="9754727" y="1502267"/>
            <a:ext cx="613058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7. Data Augmentation</a:t>
            </a:r>
          </a:p>
        </p:txBody>
      </p:sp>
      <p:sp>
        <p:nvSpPr>
          <p:cNvPr name="TextBox 13" id="13"/>
          <p:cNvSpPr txBox="true"/>
          <p:nvPr/>
        </p:nvSpPr>
        <p:spPr>
          <a:xfrm rot="0">
            <a:off x="9681156" y="5719331"/>
            <a:ext cx="6204158" cy="3064576"/>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Tư tưởng kỹ thuật: Kết hợp 3 thành phần:</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Sai lệch vị trí (Localization Loss).</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Sai lệch độ tin cậy (Confidence Loss).</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Sai lệch nhãn lớp (Class Prediction Loss).</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Ưu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Tối ưu hóa đa mục tiêu.</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Giảm mất mát cho negative samples.</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Nhược điểm:</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Cần cân bằng trọng số giữa các thành phần.</a:t>
            </a:r>
          </a:p>
          <a:p>
            <a:pPr algn="l">
              <a:lnSpc>
                <a:spcPts val="2428"/>
              </a:lnSpc>
            </a:pPr>
            <a:r>
              <a:rPr lang="en-US" sz="1507" spc="21">
                <a:solidFill>
                  <a:srgbClr val="D7E5D8"/>
                </a:solidFill>
                <a:latin typeface="Amicale Light"/>
                <a:ea typeface="Amicale Light"/>
                <a:cs typeface="Amicale Light"/>
                <a:sym typeface="Amicale Light"/>
              </a:rPr>
              <a:t> </a:t>
            </a:r>
          </a:p>
        </p:txBody>
      </p:sp>
      <p:sp>
        <p:nvSpPr>
          <p:cNvPr name="TextBox 14" id="14"/>
          <p:cNvSpPr txBox="true"/>
          <p:nvPr/>
        </p:nvSpPr>
        <p:spPr>
          <a:xfrm rot="0">
            <a:off x="9754727" y="5228554"/>
            <a:ext cx="613058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8. Loss Function</a:t>
            </a:r>
          </a:p>
        </p:txBody>
      </p:sp>
    </p:spTree>
  </p:cSld>
  <p:clrMapOvr>
    <a:masterClrMapping/>
  </p:clrMapOvr>
  <p:transition spd="slow">
    <p:push dir="l"/>
  </p:transition>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7727903" y="7868693"/>
            <a:ext cx="7315200" cy="3596640"/>
          </a:xfrm>
          <a:custGeom>
            <a:avLst/>
            <a:gdLst/>
            <a:ahLst/>
            <a:cxnLst/>
            <a:rect r="r" b="b" t="t" l="l"/>
            <a:pathLst>
              <a:path h="3596640" w="7315200">
                <a:moveTo>
                  <a:pt x="0" y="0"/>
                </a:moveTo>
                <a:lnTo>
                  <a:pt x="7315200" y="0"/>
                </a:lnTo>
                <a:lnTo>
                  <a:pt x="7315200" y="3596640"/>
                </a:lnTo>
                <a:lnTo>
                  <a:pt x="0" y="3596640"/>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548324" y="3577010"/>
            <a:ext cx="5479351" cy="5116344"/>
          </a:xfrm>
          <a:custGeom>
            <a:avLst/>
            <a:gdLst/>
            <a:ahLst/>
            <a:cxnLst/>
            <a:rect r="r" b="b" t="t" l="l"/>
            <a:pathLst>
              <a:path h="5116344" w="5479351">
                <a:moveTo>
                  <a:pt x="0" y="0"/>
                </a:moveTo>
                <a:lnTo>
                  <a:pt x="5479352" y="0"/>
                </a:lnTo>
                <a:lnTo>
                  <a:pt x="5479352" y="5116344"/>
                </a:lnTo>
                <a:lnTo>
                  <a:pt x="0" y="511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767547" y="-1097931"/>
            <a:ext cx="3710806" cy="3710806"/>
          </a:xfrm>
          <a:custGeom>
            <a:avLst/>
            <a:gdLst/>
            <a:ahLst/>
            <a:cxnLst/>
            <a:rect r="r" b="b" t="t" l="l"/>
            <a:pathLst>
              <a:path h="3710806" w="3710806">
                <a:moveTo>
                  <a:pt x="0" y="0"/>
                </a:moveTo>
                <a:lnTo>
                  <a:pt x="3710806" y="0"/>
                </a:lnTo>
                <a:lnTo>
                  <a:pt x="3710806" y="3710807"/>
                </a:lnTo>
                <a:lnTo>
                  <a:pt x="0" y="37108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TextBox 7" id="7"/>
          <p:cNvSpPr txBox="true"/>
          <p:nvPr/>
        </p:nvSpPr>
        <p:spPr>
          <a:xfrm rot="0">
            <a:off x="619429" y="372393"/>
            <a:ext cx="14423674" cy="1782511"/>
          </a:xfrm>
          <a:prstGeom prst="rect">
            <a:avLst/>
          </a:prstGeom>
        </p:spPr>
        <p:txBody>
          <a:bodyPr anchor="t" rtlCol="false" tIns="0" lIns="0" bIns="0" rIns="0">
            <a:spAutoFit/>
          </a:bodyPr>
          <a:lstStyle/>
          <a:p>
            <a:pPr algn="l">
              <a:lnSpc>
                <a:spcPts val="7100"/>
              </a:lnSpc>
            </a:pPr>
            <a:r>
              <a:rPr lang="en-US" b="true" sz="5676" spc="-17">
                <a:solidFill>
                  <a:srgbClr val="D7E5D8"/>
                </a:solidFill>
                <a:latin typeface="IBM Plex Sans Bold"/>
                <a:ea typeface="IBM Plex Sans Bold"/>
                <a:cs typeface="IBM Plex Sans Bold"/>
                <a:sym typeface="IBM Plex Sans Bold"/>
              </a:rPr>
              <a:t>CÁC BƯỚC THỰC HIỆN BÀI TOÁN VỚI MÔ HÌNH YOLO</a:t>
            </a:r>
          </a:p>
        </p:txBody>
      </p:sp>
      <p:sp>
        <p:nvSpPr>
          <p:cNvPr name="TextBox 8" id="8"/>
          <p:cNvSpPr txBox="true"/>
          <p:nvPr/>
        </p:nvSpPr>
        <p:spPr>
          <a:xfrm rot="0">
            <a:off x="1028700" y="2916902"/>
            <a:ext cx="13250256" cy="2759106"/>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Bộ dữ liệu sử dụng:</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COCO: Bộ dữ liệu quy mô lớn cho phát hiện, phân đoạn, và chú thích đối tượng, hỗ trợ nghiên cứu và đánh giá mô hình thị giác máy tính.</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PASCAL VOC: Bộ dữ liệu tiêu chuẩn với 20 lớp đối tượng phổ biến (người, động vật, vật thể hàng ngày).</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Bộ dữ liệu tùy chỉnh: Dùng khi cần nhận diện các đối tượng đặc biệt, yêu cầu thu thập ảnh và gắn nhãn thủ công.</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Gắn nhãn dữ liệu:</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Bounding Boxes: Xác định vị trí và phân loại các đối tượng trong ảnh.</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Công cụ gắn nhãn phổ biến:</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LabelImg: Công cụ mã nguồn mở, dễ sử dụng.</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VGG Image Annotator (VIA): Gắn nhãn trực tuyến, tiện lợi.</a:t>
            </a:r>
          </a:p>
        </p:txBody>
      </p:sp>
      <p:sp>
        <p:nvSpPr>
          <p:cNvPr name="TextBox 9" id="9"/>
          <p:cNvSpPr txBox="true"/>
          <p:nvPr/>
        </p:nvSpPr>
        <p:spPr>
          <a:xfrm rot="0">
            <a:off x="619429" y="2394574"/>
            <a:ext cx="3703038" cy="417553"/>
          </a:xfrm>
          <a:prstGeom prst="rect">
            <a:avLst/>
          </a:prstGeom>
        </p:spPr>
        <p:txBody>
          <a:bodyPr anchor="t" rtlCol="false" tIns="0" lIns="0" bIns="0" rIns="0">
            <a:spAutoFit/>
          </a:bodyPr>
          <a:lstStyle/>
          <a:p>
            <a:pPr algn="l" marL="575358" indent="-287679" lvl="1">
              <a:lnSpc>
                <a:spcPts val="3435"/>
              </a:lnSpc>
              <a:buAutoNum type="arabicPeriod" startAt="1"/>
            </a:pPr>
            <a:r>
              <a:rPr lang="en-US" b="true" sz="2664" spc="26">
                <a:solidFill>
                  <a:srgbClr val="B7EE4A"/>
                </a:solidFill>
                <a:latin typeface="IBM Plex Sans Bold"/>
                <a:ea typeface="IBM Plex Sans Bold"/>
                <a:cs typeface="IBM Plex Sans Bold"/>
                <a:sym typeface="IBM Plex Sans Bold"/>
              </a:rPr>
              <a:t>THU THẬP DỮ LIỆU</a:t>
            </a:r>
          </a:p>
        </p:txBody>
      </p:sp>
      <p:sp>
        <p:nvSpPr>
          <p:cNvPr name="TextBox 10" id="10"/>
          <p:cNvSpPr txBox="true"/>
          <p:nvPr/>
        </p:nvSpPr>
        <p:spPr>
          <a:xfrm rot="0">
            <a:off x="1028700" y="6385242"/>
            <a:ext cx="15020076" cy="3063832"/>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Chuyển đổi dữ liệu:</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Thay đổi kích thước ảnh: Điều chỉnh kích thước ảnh về chuẩn (416x416 hoặc 608x608) để phù hợp với yêu cầu YOLO.</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Chuyển đổi nhãn: Biến thông tin đối tượng thành định dạng YOLO (gồm lớp đối tượng và tọa độ bounding box theo tỷ lệ ảnh).</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Tăng cường dữ liệu (Data Augmentation):</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Kỹ thuật phổ biến:</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Lật ảnh ngang/dọc.</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Xoay ảnh một góc ngẫu nhiên.</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Thay đổi độ sáng và độ tương phản.</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Thêm nhiễu ngẫu nhiên.</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Thư viện hỗ trợ: OpenCV và Albumentations.</a:t>
            </a:r>
          </a:p>
        </p:txBody>
      </p:sp>
      <p:sp>
        <p:nvSpPr>
          <p:cNvPr name="TextBox 11" id="11"/>
          <p:cNvSpPr txBox="true"/>
          <p:nvPr/>
        </p:nvSpPr>
        <p:spPr>
          <a:xfrm rot="0">
            <a:off x="948811" y="5844999"/>
            <a:ext cx="3703038"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2. TIỀN XỬ LÝ DỮ LIỆU</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4604">
                <a:alpha val="100000"/>
              </a:srgbClr>
            </a:gs>
            <a:gs pos="100000">
              <a:srgbClr val="010811">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8388348" y="8027815"/>
            <a:ext cx="7315200" cy="3596640"/>
          </a:xfrm>
          <a:custGeom>
            <a:avLst/>
            <a:gdLst/>
            <a:ahLst/>
            <a:cxnLst/>
            <a:rect r="r" b="b" t="t" l="l"/>
            <a:pathLst>
              <a:path h="3596640" w="7315200">
                <a:moveTo>
                  <a:pt x="0" y="0"/>
                </a:moveTo>
                <a:lnTo>
                  <a:pt x="7315200" y="0"/>
                </a:lnTo>
                <a:lnTo>
                  <a:pt x="7315200" y="3596640"/>
                </a:lnTo>
                <a:lnTo>
                  <a:pt x="0" y="3596640"/>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808649" y="0"/>
            <a:ext cx="5479351" cy="5116344"/>
          </a:xfrm>
          <a:custGeom>
            <a:avLst/>
            <a:gdLst/>
            <a:ahLst/>
            <a:cxnLst/>
            <a:rect r="r" b="b" t="t" l="l"/>
            <a:pathLst>
              <a:path h="5116344" w="5479351">
                <a:moveTo>
                  <a:pt x="0" y="0"/>
                </a:moveTo>
                <a:lnTo>
                  <a:pt x="5479351" y="0"/>
                </a:lnTo>
                <a:lnTo>
                  <a:pt x="5479351" y="5116344"/>
                </a:lnTo>
                <a:lnTo>
                  <a:pt x="0" y="511634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928483" y="6437885"/>
            <a:ext cx="3710806" cy="3710806"/>
          </a:xfrm>
          <a:custGeom>
            <a:avLst/>
            <a:gdLst/>
            <a:ahLst/>
            <a:cxnLst/>
            <a:rect r="r" b="b" t="t" l="l"/>
            <a:pathLst>
              <a:path h="3710806" w="3710806">
                <a:moveTo>
                  <a:pt x="0" y="0"/>
                </a:moveTo>
                <a:lnTo>
                  <a:pt x="3710806" y="0"/>
                </a:lnTo>
                <a:lnTo>
                  <a:pt x="3710806" y="3710806"/>
                </a:lnTo>
                <a:lnTo>
                  <a:pt x="0" y="371080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5" id="5"/>
          <p:cNvSpPr/>
          <p:nvPr/>
        </p:nvSpPr>
        <p:spPr>
          <a:xfrm flipH="true">
            <a:off x="0" y="9676538"/>
            <a:ext cx="16463090" cy="0"/>
          </a:xfrm>
          <a:prstGeom prst="line">
            <a:avLst/>
          </a:prstGeom>
          <a:ln cap="flat" w="19050">
            <a:solidFill>
              <a:srgbClr val="FFFFFF"/>
            </a:solidFill>
            <a:prstDash val="solid"/>
            <a:headEnd type="none" len="sm" w="sm"/>
            <a:tailEnd type="none" len="sm" w="sm"/>
          </a:ln>
        </p:spPr>
      </p:sp>
      <p:sp>
        <p:nvSpPr>
          <p:cNvPr name="AutoShape 6" id="6"/>
          <p:cNvSpPr/>
          <p:nvPr/>
        </p:nvSpPr>
        <p:spPr>
          <a:xfrm flipH="true">
            <a:off x="17050227" y="9667013"/>
            <a:ext cx="960120" cy="0"/>
          </a:xfrm>
          <a:prstGeom prst="line">
            <a:avLst/>
          </a:prstGeom>
          <a:ln cap="flat" w="19050">
            <a:solidFill>
              <a:srgbClr val="FFFFFF"/>
            </a:solidFill>
            <a:prstDash val="solid"/>
            <a:headEnd type="none" len="sm" w="sm"/>
            <a:tailEnd type="none" len="sm" w="sm"/>
          </a:ln>
        </p:spPr>
      </p:sp>
      <p:sp>
        <p:nvSpPr>
          <p:cNvPr name="TextBox 7" id="7"/>
          <p:cNvSpPr txBox="true"/>
          <p:nvPr/>
        </p:nvSpPr>
        <p:spPr>
          <a:xfrm rot="0">
            <a:off x="1028700" y="682504"/>
            <a:ext cx="10639771" cy="4892185"/>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Cài đặt và cấu hình YOLO:</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Framework phổ biến:</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Darknet: Framework YOLO gốc, nhẹ và nhanh.</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Ultralytics YOLOv5: Phiên bản dễ sử dụng, nhiều tính năng.</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Cấu hình tham số:</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Số lớp đối tượng (classes).</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Số anchor boxes.</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Kích thước ảnh đầu vào.</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Huấn luyện mô hình:</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Hàm mất mát: Kết hợp giữa:</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Mất mát vị trí bounding box.</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Mất mát xác suất đối tượng.</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Mất mát phân loại.</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Optimizer: Thường dùng Adam hoặc SGD.</a:t>
            </a:r>
          </a:p>
          <a:p>
            <a:pPr algn="l" marL="976247" indent="-244062" lvl="3">
              <a:lnSpc>
                <a:spcPts val="2428"/>
              </a:lnSpc>
              <a:buFont typeface="Arial"/>
              <a:buChar char="￭"/>
            </a:pPr>
            <a:r>
              <a:rPr lang="en-US" sz="1507" spc="21">
                <a:solidFill>
                  <a:srgbClr val="D7E5D8"/>
                </a:solidFill>
                <a:latin typeface="Amicale Light"/>
                <a:ea typeface="Amicale Light"/>
                <a:cs typeface="Amicale Light"/>
                <a:sym typeface="Amicale Light"/>
              </a:rPr>
              <a:t>Quy trình: Truyền dữ liệu → Tính độ mất mát → Cập nhật trọng số bằng backpropagation.</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Lưu mô hình: Sau huấn luyện, lưu mô hình và trọng số để sử dụng trong các ứng dụng nhận diện đối tượng.</a:t>
            </a:r>
          </a:p>
        </p:txBody>
      </p:sp>
      <p:sp>
        <p:nvSpPr>
          <p:cNvPr name="TextBox 8" id="8"/>
          <p:cNvSpPr txBox="true"/>
          <p:nvPr/>
        </p:nvSpPr>
        <p:spPr>
          <a:xfrm rot="0">
            <a:off x="840657" y="237605"/>
            <a:ext cx="6413075"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3. XÂY DỰNG MÔ HÌNH VÀ HUẤN LUYỆN</a:t>
            </a:r>
          </a:p>
        </p:txBody>
      </p:sp>
      <p:sp>
        <p:nvSpPr>
          <p:cNvPr name="TextBox 9" id="9"/>
          <p:cNvSpPr txBox="true"/>
          <p:nvPr/>
        </p:nvSpPr>
        <p:spPr>
          <a:xfrm rot="0">
            <a:off x="1028700" y="6187766"/>
            <a:ext cx="9849189" cy="3368557"/>
          </a:xfrm>
          <a:prstGeom prst="rect">
            <a:avLst/>
          </a:prstGeom>
        </p:spPr>
        <p:txBody>
          <a:bodyPr anchor="t" rtlCol="false" tIns="0" lIns="0" bIns="0" rIns="0">
            <a:spAutoFit/>
          </a:bodyPr>
          <a:lstStyle/>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Tải mô hình đã huấn luyện:</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Nạp tệp trọng số (weights file) của mô hình YOLO để sử dụng trong dự đoán.</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Dự đoán đối tượng:</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Nhận đầu vào là ảnh và phân tích toàn bộ ảnh.</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Đầu ra gồm các bounding boxes với nhãn và xác suất tương ứng.</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Hậu xử lý bằng Non-Maximum Suppression (NMS):</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Loại bỏ các bounding boxes trùng lặp.</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Giữ lại bounding box chính xác nhất cho mỗi đối tượng.</a:t>
            </a:r>
          </a:p>
          <a:p>
            <a:pPr algn="l" marL="325416" indent="-162708" lvl="1">
              <a:lnSpc>
                <a:spcPts val="2428"/>
              </a:lnSpc>
              <a:buFont typeface="Arial"/>
              <a:buChar char="•"/>
            </a:pPr>
            <a:r>
              <a:rPr lang="en-US" sz="1507" spc="21">
                <a:solidFill>
                  <a:srgbClr val="D7E5D8"/>
                </a:solidFill>
                <a:latin typeface="Amicale Light"/>
                <a:ea typeface="Amicale Light"/>
                <a:cs typeface="Amicale Light"/>
                <a:sym typeface="Amicale Light"/>
              </a:rPr>
              <a:t>Hiển thị kết quả:</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Vẽ bounding boxes lên ảnh và hiển thị.</a:t>
            </a:r>
          </a:p>
          <a:p>
            <a:pPr algn="l" marL="650832" indent="-216944" lvl="2">
              <a:lnSpc>
                <a:spcPts val="2428"/>
              </a:lnSpc>
              <a:buFont typeface="Arial"/>
              <a:buChar char="⚬"/>
            </a:pPr>
            <a:r>
              <a:rPr lang="en-US" sz="1507" spc="21">
                <a:solidFill>
                  <a:srgbClr val="D7E5D8"/>
                </a:solidFill>
                <a:latin typeface="Amicale Light"/>
                <a:ea typeface="Amicale Light"/>
                <a:cs typeface="Amicale Light"/>
                <a:sym typeface="Amicale Light"/>
              </a:rPr>
              <a:t>Có thể lưu lại ảnh đã được nhận diện.</a:t>
            </a:r>
          </a:p>
        </p:txBody>
      </p:sp>
      <p:sp>
        <p:nvSpPr>
          <p:cNvPr name="TextBox 10" id="10"/>
          <p:cNvSpPr txBox="true"/>
          <p:nvPr/>
        </p:nvSpPr>
        <p:spPr>
          <a:xfrm rot="0">
            <a:off x="840657" y="5679464"/>
            <a:ext cx="6413075" cy="417553"/>
          </a:xfrm>
          <a:prstGeom prst="rect">
            <a:avLst/>
          </a:prstGeom>
        </p:spPr>
        <p:txBody>
          <a:bodyPr anchor="t" rtlCol="false" tIns="0" lIns="0" bIns="0" rIns="0">
            <a:spAutoFit/>
          </a:bodyPr>
          <a:lstStyle/>
          <a:p>
            <a:pPr algn="l">
              <a:lnSpc>
                <a:spcPts val="3435"/>
              </a:lnSpc>
            </a:pPr>
            <a:r>
              <a:rPr lang="en-US" b="true" sz="2664" spc="26">
                <a:solidFill>
                  <a:srgbClr val="B7EE4A"/>
                </a:solidFill>
                <a:latin typeface="IBM Plex Sans Bold"/>
                <a:ea typeface="IBM Plex Sans Bold"/>
                <a:cs typeface="IBM Plex Sans Bold"/>
                <a:sym typeface="IBM Plex Sans Bold"/>
              </a:rPr>
              <a:t>4. XÂY DỰNG MÔ HÌNH VÀ HUẤN LUYỆN</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DAGYPsar6zc</dc:identifier>
  <dcterms:modified xsi:type="dcterms:W3CDTF">2011-08-01T06:04:30Z</dcterms:modified>
  <cp:revision>1</cp:revision>
  <dc:title>Green Dark Photo-centric Machine Learning Presentation</dc:title>
</cp:coreProperties>
</file>